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91" r:id="rId4"/>
    <p:sldId id="284" r:id="rId5"/>
    <p:sldId id="283" r:id="rId6"/>
    <p:sldId id="286" r:id="rId7"/>
    <p:sldId id="287" r:id="rId8"/>
    <p:sldId id="288" r:id="rId9"/>
    <p:sldId id="289" r:id="rId10"/>
    <p:sldId id="290" r:id="rId11"/>
    <p:sldId id="292" r:id="rId12"/>
    <p:sldId id="293" r:id="rId13"/>
    <p:sldId id="268" r:id="rId14"/>
  </p:sldIdLst>
  <p:sldSz cx="10691813" cy="8027988"/>
  <p:notesSz cx="6858000" cy="9144000"/>
  <p:defaultTextStyle>
    <a:defPPr>
      <a:defRPr lang="ru-RU"/>
    </a:defPPr>
    <a:lvl1pPr marL="0" algn="l" defTabSz="765505" rtl="0" eaLnBrk="1" latinLnBrk="0" hangingPunct="1">
      <a:defRPr sz="1507" kern="1200">
        <a:solidFill>
          <a:schemeClr val="tx1"/>
        </a:solidFill>
        <a:latin typeface="+mn-lt"/>
        <a:ea typeface="+mn-ea"/>
        <a:cs typeface="+mn-cs"/>
      </a:defRPr>
    </a:lvl1pPr>
    <a:lvl2pPr marL="382753" algn="l" defTabSz="765505" rtl="0" eaLnBrk="1" latinLnBrk="0" hangingPunct="1">
      <a:defRPr sz="1507" kern="1200">
        <a:solidFill>
          <a:schemeClr val="tx1"/>
        </a:solidFill>
        <a:latin typeface="+mn-lt"/>
        <a:ea typeface="+mn-ea"/>
        <a:cs typeface="+mn-cs"/>
      </a:defRPr>
    </a:lvl2pPr>
    <a:lvl3pPr marL="765505" algn="l" defTabSz="765505" rtl="0" eaLnBrk="1" latinLnBrk="0" hangingPunct="1">
      <a:defRPr sz="1507" kern="1200">
        <a:solidFill>
          <a:schemeClr val="tx1"/>
        </a:solidFill>
        <a:latin typeface="+mn-lt"/>
        <a:ea typeface="+mn-ea"/>
        <a:cs typeface="+mn-cs"/>
      </a:defRPr>
    </a:lvl3pPr>
    <a:lvl4pPr marL="1148256" algn="l" defTabSz="765505" rtl="0" eaLnBrk="1" latinLnBrk="0" hangingPunct="1">
      <a:defRPr sz="1507" kern="1200">
        <a:solidFill>
          <a:schemeClr val="tx1"/>
        </a:solidFill>
        <a:latin typeface="+mn-lt"/>
        <a:ea typeface="+mn-ea"/>
        <a:cs typeface="+mn-cs"/>
      </a:defRPr>
    </a:lvl4pPr>
    <a:lvl5pPr marL="1531009" algn="l" defTabSz="765505" rtl="0" eaLnBrk="1" latinLnBrk="0" hangingPunct="1">
      <a:defRPr sz="1507" kern="1200">
        <a:solidFill>
          <a:schemeClr val="tx1"/>
        </a:solidFill>
        <a:latin typeface="+mn-lt"/>
        <a:ea typeface="+mn-ea"/>
        <a:cs typeface="+mn-cs"/>
      </a:defRPr>
    </a:lvl5pPr>
    <a:lvl6pPr marL="1913761" algn="l" defTabSz="765505" rtl="0" eaLnBrk="1" latinLnBrk="0" hangingPunct="1">
      <a:defRPr sz="1507" kern="1200">
        <a:solidFill>
          <a:schemeClr val="tx1"/>
        </a:solidFill>
        <a:latin typeface="+mn-lt"/>
        <a:ea typeface="+mn-ea"/>
        <a:cs typeface="+mn-cs"/>
      </a:defRPr>
    </a:lvl6pPr>
    <a:lvl7pPr marL="2296513" algn="l" defTabSz="765505" rtl="0" eaLnBrk="1" latinLnBrk="0" hangingPunct="1">
      <a:defRPr sz="1507" kern="1200">
        <a:solidFill>
          <a:schemeClr val="tx1"/>
        </a:solidFill>
        <a:latin typeface="+mn-lt"/>
        <a:ea typeface="+mn-ea"/>
        <a:cs typeface="+mn-cs"/>
      </a:defRPr>
    </a:lvl7pPr>
    <a:lvl8pPr marL="2679265" algn="l" defTabSz="765505" rtl="0" eaLnBrk="1" latinLnBrk="0" hangingPunct="1">
      <a:defRPr sz="1507" kern="1200">
        <a:solidFill>
          <a:schemeClr val="tx1"/>
        </a:solidFill>
        <a:latin typeface="+mn-lt"/>
        <a:ea typeface="+mn-ea"/>
        <a:cs typeface="+mn-cs"/>
      </a:defRPr>
    </a:lvl8pPr>
    <a:lvl9pPr marL="3062017" algn="l" defTabSz="765505" rtl="0" eaLnBrk="1" latinLnBrk="0" hangingPunct="1">
      <a:defRPr sz="1507"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2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екевич Александр Иванович" initials="ДАИ"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31D2F"/>
    <a:srgbClr val="A3563C"/>
    <a:srgbClr val="0087B4"/>
    <a:srgbClr val="942092"/>
    <a:srgbClr val="A18F66"/>
    <a:srgbClr val="8881A7"/>
    <a:srgbClr val="8B8965"/>
    <a:srgbClr val="5A009D"/>
    <a:srgbClr val="00A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1" autoAdjust="0"/>
    <p:restoredTop sz="94680"/>
  </p:normalViewPr>
  <p:slideViewPr>
    <p:cSldViewPr snapToGrid="0">
      <p:cViewPr>
        <p:scale>
          <a:sx n="106" d="100"/>
          <a:sy n="106" d="100"/>
        </p:scale>
        <p:origin x="-1464" y="-78"/>
      </p:cViewPr>
      <p:guideLst>
        <p:guide orient="horz" pos="2529"/>
        <p:guide pos="3368"/>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04B0C-939F-439B-B658-A1D4CF7F53F6}" type="datetimeFigureOut">
              <a:rPr lang="ru-RU" smtClean="0"/>
              <a:pPr/>
              <a:t>05.12.2018</a:t>
            </a:fld>
            <a:endParaRPr lang="ru-RU" dirty="0"/>
          </a:p>
        </p:txBody>
      </p:sp>
      <p:sp>
        <p:nvSpPr>
          <p:cNvPr id="4" name="Образ слайда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FE9D6-9569-4EB0-B922-C2E5F8670286}" type="slidenum">
              <a:rPr lang="ru-RU" smtClean="0"/>
              <a:pPr/>
              <a:t>‹#›</a:t>
            </a:fld>
            <a:endParaRPr lang="ru-RU" dirty="0"/>
          </a:p>
        </p:txBody>
      </p:sp>
    </p:spTree>
    <p:extLst>
      <p:ext uri="{BB962C8B-B14F-4D97-AF65-F5344CB8AC3E}">
        <p14:creationId xmlns:p14="http://schemas.microsoft.com/office/powerpoint/2010/main" xmlns="" val="4067468100"/>
      </p:ext>
    </p:extLst>
  </p:cSld>
  <p:clrMap bg1="lt1" tx1="dk1" bg2="lt2" tx2="dk2" accent1="accent1" accent2="accent2" accent3="accent3" accent4="accent4" accent5="accent5" accent6="accent6" hlink="hlink" folHlink="folHlink"/>
  <p:notesStyle>
    <a:lvl1pPr marL="0" algn="l" defTabSz="765505" rtl="0" eaLnBrk="1" latinLnBrk="0" hangingPunct="1">
      <a:defRPr sz="1004" kern="1200">
        <a:solidFill>
          <a:schemeClr val="tx1"/>
        </a:solidFill>
        <a:latin typeface="+mn-lt"/>
        <a:ea typeface="+mn-ea"/>
        <a:cs typeface="+mn-cs"/>
      </a:defRPr>
    </a:lvl1pPr>
    <a:lvl2pPr marL="382753" algn="l" defTabSz="765505" rtl="0" eaLnBrk="1" latinLnBrk="0" hangingPunct="1">
      <a:defRPr sz="1004" kern="1200">
        <a:solidFill>
          <a:schemeClr val="tx1"/>
        </a:solidFill>
        <a:latin typeface="+mn-lt"/>
        <a:ea typeface="+mn-ea"/>
        <a:cs typeface="+mn-cs"/>
      </a:defRPr>
    </a:lvl2pPr>
    <a:lvl3pPr marL="765505" algn="l" defTabSz="765505" rtl="0" eaLnBrk="1" latinLnBrk="0" hangingPunct="1">
      <a:defRPr sz="1004" kern="1200">
        <a:solidFill>
          <a:schemeClr val="tx1"/>
        </a:solidFill>
        <a:latin typeface="+mn-lt"/>
        <a:ea typeface="+mn-ea"/>
        <a:cs typeface="+mn-cs"/>
      </a:defRPr>
    </a:lvl3pPr>
    <a:lvl4pPr marL="1148256" algn="l" defTabSz="765505" rtl="0" eaLnBrk="1" latinLnBrk="0" hangingPunct="1">
      <a:defRPr sz="1004" kern="1200">
        <a:solidFill>
          <a:schemeClr val="tx1"/>
        </a:solidFill>
        <a:latin typeface="+mn-lt"/>
        <a:ea typeface="+mn-ea"/>
        <a:cs typeface="+mn-cs"/>
      </a:defRPr>
    </a:lvl4pPr>
    <a:lvl5pPr marL="1531009" algn="l" defTabSz="765505" rtl="0" eaLnBrk="1" latinLnBrk="0" hangingPunct="1">
      <a:defRPr sz="1004" kern="1200">
        <a:solidFill>
          <a:schemeClr val="tx1"/>
        </a:solidFill>
        <a:latin typeface="+mn-lt"/>
        <a:ea typeface="+mn-ea"/>
        <a:cs typeface="+mn-cs"/>
      </a:defRPr>
    </a:lvl5pPr>
    <a:lvl6pPr marL="1913761" algn="l" defTabSz="765505" rtl="0" eaLnBrk="1" latinLnBrk="0" hangingPunct="1">
      <a:defRPr sz="1004" kern="1200">
        <a:solidFill>
          <a:schemeClr val="tx1"/>
        </a:solidFill>
        <a:latin typeface="+mn-lt"/>
        <a:ea typeface="+mn-ea"/>
        <a:cs typeface="+mn-cs"/>
      </a:defRPr>
    </a:lvl6pPr>
    <a:lvl7pPr marL="2296513" algn="l" defTabSz="765505" rtl="0" eaLnBrk="1" latinLnBrk="0" hangingPunct="1">
      <a:defRPr sz="1004" kern="1200">
        <a:solidFill>
          <a:schemeClr val="tx1"/>
        </a:solidFill>
        <a:latin typeface="+mn-lt"/>
        <a:ea typeface="+mn-ea"/>
        <a:cs typeface="+mn-cs"/>
      </a:defRPr>
    </a:lvl7pPr>
    <a:lvl8pPr marL="2679265" algn="l" defTabSz="765505" rtl="0" eaLnBrk="1" latinLnBrk="0" hangingPunct="1">
      <a:defRPr sz="1004" kern="1200">
        <a:solidFill>
          <a:schemeClr val="tx1"/>
        </a:solidFill>
        <a:latin typeface="+mn-lt"/>
        <a:ea typeface="+mn-ea"/>
        <a:cs typeface="+mn-cs"/>
      </a:defRPr>
    </a:lvl8pPr>
    <a:lvl9pPr marL="3062017" algn="l" defTabSz="765505" rtl="0" eaLnBrk="1" latinLnBrk="0" hangingPunct="1">
      <a:defRPr sz="10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3188" y="1143000"/>
            <a:ext cx="4111625"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EFE9D6-9569-4EB0-B922-C2E5F8670286}" type="slidenum">
              <a:rPr lang="ru-RU" smtClean="0"/>
              <a:pPr/>
              <a:t>1</a:t>
            </a:fld>
            <a:endParaRPr lang="ru-RU" dirty="0"/>
          </a:p>
        </p:txBody>
      </p:sp>
    </p:spTree>
    <p:extLst>
      <p:ext uri="{BB962C8B-B14F-4D97-AF65-F5344CB8AC3E}">
        <p14:creationId xmlns:p14="http://schemas.microsoft.com/office/powerpoint/2010/main" xmlns="" val="34069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6477" y="1313845"/>
            <a:ext cx="8018860" cy="2075755"/>
          </a:xfrm>
          <a:prstGeom prst="rect">
            <a:avLst/>
          </a:prstGeom>
        </p:spPr>
        <p:txBody>
          <a:bodyPr anchor="b">
            <a:normAutofit/>
          </a:bodyPr>
          <a:lstStyle>
            <a:lvl1pPr algn="ctr">
              <a:defRPr sz="2786" b="1" i="0" baseline="0">
                <a:solidFill>
                  <a:schemeClr val="bg1"/>
                </a:solidFill>
                <a:latin typeface="Arial" panose="020B0604020202020204"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1336477" y="3545696"/>
            <a:ext cx="8018860" cy="2051597"/>
          </a:xfrm>
          <a:prstGeom prst="rect">
            <a:avLst/>
          </a:prstGeom>
        </p:spPr>
        <p:txBody>
          <a:bodyPr>
            <a:normAutofit/>
          </a:bodyPr>
          <a:lstStyle>
            <a:lvl1pPr marL="0" indent="0" algn="ctr">
              <a:buNone/>
              <a:defRPr sz="2786" baseline="0">
                <a:solidFill>
                  <a:schemeClr val="bg1"/>
                </a:solidFill>
                <a:latin typeface="Arial" panose="020B0604020202020204" pitchFamily="34" charset="0"/>
                <a:cs typeface="Arial" panose="020B0604020202020204" pitchFamily="34" charset="0"/>
              </a:defRPr>
            </a:lvl1pPr>
            <a:lvl2pPr marL="386095" indent="0" algn="ctr">
              <a:buNone/>
              <a:defRPr sz="1688"/>
            </a:lvl2pPr>
            <a:lvl3pPr marL="772187" indent="0" algn="ctr">
              <a:buNone/>
              <a:defRPr sz="1520"/>
            </a:lvl3pPr>
            <a:lvl4pPr marL="1158281" indent="0" algn="ctr">
              <a:buNone/>
              <a:defRPr sz="1351"/>
            </a:lvl4pPr>
            <a:lvl5pPr marL="1544374" indent="0" algn="ctr">
              <a:buNone/>
              <a:defRPr sz="1351"/>
            </a:lvl5pPr>
            <a:lvl6pPr marL="1930468" indent="0" algn="ctr">
              <a:buNone/>
              <a:defRPr sz="1351"/>
            </a:lvl6pPr>
            <a:lvl7pPr marL="2316561" indent="0" algn="ctr">
              <a:buNone/>
              <a:defRPr sz="1351"/>
            </a:lvl7pPr>
            <a:lvl8pPr marL="2702656" indent="0" algn="ctr">
              <a:buNone/>
              <a:defRPr sz="1351"/>
            </a:lvl8pPr>
            <a:lvl9pPr marL="3088749" indent="0" algn="ctr">
              <a:buNone/>
              <a:defRPr sz="1351"/>
            </a:lvl9pPr>
          </a:lstStyle>
          <a:p>
            <a:r>
              <a:rPr lang="ru-RU"/>
              <a:t>Образец подзаголовка</a:t>
            </a:r>
            <a:endParaRPr lang="ru-RU" dirty="0"/>
          </a:p>
        </p:txBody>
      </p:sp>
    </p:spTree>
    <p:extLst>
      <p:ext uri="{BB962C8B-B14F-4D97-AF65-F5344CB8AC3E}">
        <p14:creationId xmlns:p14="http://schemas.microsoft.com/office/powerpoint/2010/main" xmlns="" val="166333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063" y="962619"/>
            <a:ext cx="9221689" cy="1551707"/>
          </a:xfrm>
          <a:prstGeom prst="rect">
            <a:avLst/>
          </a:prstGeom>
        </p:spPr>
        <p:txBody>
          <a:bodyPr>
            <a:normAutofit/>
          </a:bodyPr>
          <a:lstStyle>
            <a:lvl1pPr>
              <a:defRPr sz="2026">
                <a:solidFill>
                  <a:schemeClr val="accent1">
                    <a:lumMod val="50000"/>
                  </a:schemeClr>
                </a:solidFill>
                <a:latin typeface="Arial" panose="020B0604020202020204" pitchFamily="34" charset="0"/>
                <a:cs typeface="Arial" panose="020B0604020202020204" pitchFamily="34" charset="0"/>
              </a:defRPr>
            </a:lvl1pPr>
          </a:lstStyle>
          <a:p>
            <a:r>
              <a:rPr lang="ru-RU"/>
              <a:t>Образец заголовка</a:t>
            </a:r>
            <a:endParaRPr lang="ru-RU" dirty="0"/>
          </a:p>
        </p:txBody>
      </p:sp>
      <p:sp>
        <p:nvSpPr>
          <p:cNvPr id="4" name="Нижний колонтитул 3"/>
          <p:cNvSpPr>
            <a:spLocks noGrp="1"/>
          </p:cNvSpPr>
          <p:nvPr>
            <p:ph type="ftr" sz="quarter" idx="11"/>
          </p:nvPr>
        </p:nvSpPr>
        <p:spPr>
          <a:xfrm>
            <a:off x="735063" y="7440760"/>
            <a:ext cx="3608487" cy="427416"/>
          </a:xfrm>
          <a:prstGeom prst="rect">
            <a:avLst/>
          </a:prstGeom>
        </p:spPr>
        <p:txBody>
          <a:bodyPr/>
          <a:lstStyle>
            <a:lvl1pPr algn="l">
              <a:defRPr sz="844">
                <a:latin typeface="Arial" panose="020B0604020202020204" pitchFamily="34" charset="0"/>
                <a:cs typeface="Arial" panose="020B0604020202020204" pitchFamily="34" charset="0"/>
              </a:defRPr>
            </a:lvl1pPr>
          </a:lstStyle>
          <a:p>
            <a:r>
              <a:rPr lang="ru-RU" dirty="0"/>
              <a:t>ТЕЛЕРАДИОСЕТЬ РОССИИ 2017</a:t>
            </a:r>
          </a:p>
        </p:txBody>
      </p:sp>
      <p:sp>
        <p:nvSpPr>
          <p:cNvPr id="5" name="Номер слайда 4"/>
          <p:cNvSpPr>
            <a:spLocks noGrp="1"/>
          </p:cNvSpPr>
          <p:nvPr>
            <p:ph type="sldNum" sz="quarter" idx="12"/>
          </p:nvPr>
        </p:nvSpPr>
        <p:spPr>
          <a:xfrm>
            <a:off x="7551093" y="7440761"/>
            <a:ext cx="2405658" cy="427416"/>
          </a:xfrm>
          <a:prstGeom prst="rect">
            <a:avLst/>
          </a:prstGeom>
        </p:spPr>
        <p:txBody>
          <a:bodyPr/>
          <a:lstStyle>
            <a:lvl1pPr algn="r">
              <a:defRPr sz="844">
                <a:latin typeface="Arial" panose="020B0604020202020204" pitchFamily="34" charset="0"/>
                <a:cs typeface="Arial" panose="020B0604020202020204" pitchFamily="34" charset="0"/>
              </a:defRPr>
            </a:lvl1pPr>
          </a:lstStyle>
          <a:p>
            <a:fld id="{172FD4DB-14A3-49CF-99C3-80731B9A3040}" type="slidenum">
              <a:rPr lang="ru-RU" smtClean="0"/>
              <a:pPr/>
              <a:t>‹#›</a:t>
            </a:fld>
            <a:endParaRPr lang="ru-RU" dirty="0"/>
          </a:p>
        </p:txBody>
      </p:sp>
      <p:sp>
        <p:nvSpPr>
          <p:cNvPr id="7" name="Текст 6"/>
          <p:cNvSpPr>
            <a:spLocks noGrp="1"/>
          </p:cNvSpPr>
          <p:nvPr>
            <p:ph type="body" sz="quarter" idx="13"/>
          </p:nvPr>
        </p:nvSpPr>
        <p:spPr>
          <a:xfrm>
            <a:off x="735063" y="2796794"/>
            <a:ext cx="9221689" cy="4361502"/>
          </a:xfrm>
          <a:prstGeom prst="rect">
            <a:avLst/>
          </a:prstGeom>
          <a:solidFill>
            <a:schemeClr val="bg1"/>
          </a:solidFill>
        </p:spPr>
        <p:txBody>
          <a:bodyPr>
            <a:normAutofit/>
          </a:bodyPr>
          <a:lstStyle>
            <a:lvl1pPr marL="0" indent="0">
              <a:buFontTx/>
              <a:buNone/>
              <a:defRPr sz="1013">
                <a:latin typeface="Arial" panose="020B0604020202020204" pitchFamily="34" charset="0"/>
                <a:cs typeface="Arial" panose="020B0604020202020204" pitchFamily="34" charset="0"/>
              </a:defRPr>
            </a:lvl1pPr>
            <a:lvl2pPr marL="386095" indent="0">
              <a:buFontTx/>
              <a:buNone/>
              <a:defRPr/>
            </a:lvl2pPr>
            <a:lvl3pPr marL="772187" indent="0">
              <a:buFontTx/>
              <a:buNone/>
              <a:defRPr/>
            </a:lvl3pPr>
            <a:lvl4pPr marL="1158281" indent="0">
              <a:buFontTx/>
              <a:buNone/>
              <a:defRPr/>
            </a:lvl4pPr>
            <a:lvl5pPr marL="1544374" indent="0">
              <a:buFontTx/>
              <a:buNone/>
              <a:defRPr/>
            </a:lvl5pPr>
          </a:lstStyle>
          <a:p>
            <a:pPr lvl="0"/>
            <a:r>
              <a:rPr lang="ru-RU"/>
              <a:t>Образец текста</a:t>
            </a:r>
          </a:p>
        </p:txBody>
      </p:sp>
    </p:spTree>
    <p:extLst>
      <p:ext uri="{BB962C8B-B14F-4D97-AF65-F5344CB8AC3E}">
        <p14:creationId xmlns:p14="http://schemas.microsoft.com/office/powerpoint/2010/main" xmlns="" val="3126513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4993154"/>
      </p:ext>
    </p:extLst>
  </p:cSld>
  <p:clrMap bg1="lt1" tx1="dk1" bg2="lt2" tx2="dk2" accent1="accent1" accent2="accent2" accent3="accent3" accent4="accent4" accent5="accent5" accent6="accent6" hlink="hlink" folHlink="folHlink"/>
  <p:sldLayoutIdLst>
    <p:sldLayoutId id="2147483649" r:id="rId1"/>
    <p:sldLayoutId id="2147483654" r:id="rId2"/>
  </p:sldLayoutIdLst>
  <p:hf hdr="0" dt="0"/>
  <p:txStyles>
    <p:titleStyle>
      <a:lvl1pPr algn="l" defTabSz="772187" rtl="0" eaLnBrk="1" latinLnBrk="0" hangingPunct="1">
        <a:lnSpc>
          <a:spcPct val="90000"/>
        </a:lnSpc>
        <a:spcBef>
          <a:spcPct val="0"/>
        </a:spcBef>
        <a:buNone/>
        <a:defRPr sz="3716" kern="1200">
          <a:solidFill>
            <a:schemeClr val="tx1"/>
          </a:solidFill>
          <a:latin typeface="+mj-lt"/>
          <a:ea typeface="+mj-ea"/>
          <a:cs typeface="+mj-cs"/>
        </a:defRPr>
      </a:lvl1pPr>
    </p:titleStyle>
    <p:bodyStyle>
      <a:lvl1pPr marL="193047" indent="-193047" algn="l" defTabSz="772187" rtl="0" eaLnBrk="1" latinLnBrk="0" hangingPunct="1">
        <a:lnSpc>
          <a:spcPct val="90000"/>
        </a:lnSpc>
        <a:spcBef>
          <a:spcPts val="844"/>
        </a:spcBef>
        <a:buFont typeface="Arial" panose="020B0604020202020204" pitchFamily="34" charset="0"/>
        <a:buChar char="•"/>
        <a:defRPr sz="2365" kern="1200">
          <a:solidFill>
            <a:schemeClr val="tx1"/>
          </a:solidFill>
          <a:latin typeface="+mn-lt"/>
          <a:ea typeface="+mn-ea"/>
          <a:cs typeface="+mn-cs"/>
        </a:defRPr>
      </a:lvl1pPr>
      <a:lvl2pPr marL="579139" indent="-193047" algn="l" defTabSz="772187" rtl="0" eaLnBrk="1" latinLnBrk="0" hangingPunct="1">
        <a:lnSpc>
          <a:spcPct val="90000"/>
        </a:lnSpc>
        <a:spcBef>
          <a:spcPts val="422"/>
        </a:spcBef>
        <a:buFont typeface="Arial" panose="020B0604020202020204" pitchFamily="34" charset="0"/>
        <a:buChar char="•"/>
        <a:defRPr sz="2026" kern="1200">
          <a:solidFill>
            <a:schemeClr val="tx1"/>
          </a:solidFill>
          <a:latin typeface="+mn-lt"/>
          <a:ea typeface="+mn-ea"/>
          <a:cs typeface="+mn-cs"/>
        </a:defRPr>
      </a:lvl2pPr>
      <a:lvl3pPr marL="965234" indent="-193047" algn="l" defTabSz="772187"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1327"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4pPr>
      <a:lvl5pPr marL="1737421"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5pPr>
      <a:lvl6pPr marL="2123515"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9608"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5701"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81795" indent="-193047" algn="l" defTabSz="772187"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p:bodyStyle>
    <p:otherStyle>
      <a:defPPr>
        <a:defRPr lang="ru-RU"/>
      </a:defPPr>
      <a:lvl1pPr marL="0" algn="l" defTabSz="772187" rtl="0" eaLnBrk="1" latinLnBrk="0" hangingPunct="1">
        <a:defRPr sz="1520" kern="1200">
          <a:solidFill>
            <a:schemeClr val="tx1"/>
          </a:solidFill>
          <a:latin typeface="+mn-lt"/>
          <a:ea typeface="+mn-ea"/>
          <a:cs typeface="+mn-cs"/>
        </a:defRPr>
      </a:lvl1pPr>
      <a:lvl2pPr marL="386095" algn="l" defTabSz="772187" rtl="0" eaLnBrk="1" latinLnBrk="0" hangingPunct="1">
        <a:defRPr sz="1520" kern="1200">
          <a:solidFill>
            <a:schemeClr val="tx1"/>
          </a:solidFill>
          <a:latin typeface="+mn-lt"/>
          <a:ea typeface="+mn-ea"/>
          <a:cs typeface="+mn-cs"/>
        </a:defRPr>
      </a:lvl2pPr>
      <a:lvl3pPr marL="772187" algn="l" defTabSz="772187" rtl="0" eaLnBrk="1" latinLnBrk="0" hangingPunct="1">
        <a:defRPr sz="1520" kern="1200">
          <a:solidFill>
            <a:schemeClr val="tx1"/>
          </a:solidFill>
          <a:latin typeface="+mn-lt"/>
          <a:ea typeface="+mn-ea"/>
          <a:cs typeface="+mn-cs"/>
        </a:defRPr>
      </a:lvl3pPr>
      <a:lvl4pPr marL="1158281" algn="l" defTabSz="772187" rtl="0" eaLnBrk="1" latinLnBrk="0" hangingPunct="1">
        <a:defRPr sz="1520" kern="1200">
          <a:solidFill>
            <a:schemeClr val="tx1"/>
          </a:solidFill>
          <a:latin typeface="+mn-lt"/>
          <a:ea typeface="+mn-ea"/>
          <a:cs typeface="+mn-cs"/>
        </a:defRPr>
      </a:lvl4pPr>
      <a:lvl5pPr marL="1544374" algn="l" defTabSz="772187" rtl="0" eaLnBrk="1" latinLnBrk="0" hangingPunct="1">
        <a:defRPr sz="1520" kern="1200">
          <a:solidFill>
            <a:schemeClr val="tx1"/>
          </a:solidFill>
          <a:latin typeface="+mn-lt"/>
          <a:ea typeface="+mn-ea"/>
          <a:cs typeface="+mn-cs"/>
        </a:defRPr>
      </a:lvl5pPr>
      <a:lvl6pPr marL="1930468" algn="l" defTabSz="772187" rtl="0" eaLnBrk="1" latinLnBrk="0" hangingPunct="1">
        <a:defRPr sz="1520" kern="1200">
          <a:solidFill>
            <a:schemeClr val="tx1"/>
          </a:solidFill>
          <a:latin typeface="+mn-lt"/>
          <a:ea typeface="+mn-ea"/>
          <a:cs typeface="+mn-cs"/>
        </a:defRPr>
      </a:lvl6pPr>
      <a:lvl7pPr marL="2316561" algn="l" defTabSz="772187" rtl="0" eaLnBrk="1" latinLnBrk="0" hangingPunct="1">
        <a:defRPr sz="1520" kern="1200">
          <a:solidFill>
            <a:schemeClr val="tx1"/>
          </a:solidFill>
          <a:latin typeface="+mn-lt"/>
          <a:ea typeface="+mn-ea"/>
          <a:cs typeface="+mn-cs"/>
        </a:defRPr>
      </a:lvl7pPr>
      <a:lvl8pPr marL="2702656" algn="l" defTabSz="772187" rtl="0" eaLnBrk="1" latinLnBrk="0" hangingPunct="1">
        <a:defRPr sz="1520" kern="1200">
          <a:solidFill>
            <a:schemeClr val="tx1"/>
          </a:solidFill>
          <a:latin typeface="+mn-lt"/>
          <a:ea typeface="+mn-ea"/>
          <a:cs typeface="+mn-cs"/>
        </a:defRPr>
      </a:lvl8pPr>
      <a:lvl9pPr marL="3088749" algn="l" defTabSz="772187" rtl="0" eaLnBrk="1" latinLnBrk="0" hangingPunct="1">
        <a:defRPr sz="1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1089;&#1084;&#1086;&#1090;&#1088;&#1080;&#1094;&#1080;&#1092;&#1088;&#1091;.&#1088;&#109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1082;&#1072;&#1088;&#1090;&#1072;.&#1088;&#1090;&#1088;&#1089;.&#1088;&#1092;/"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1089;&#1084;&#1086;&#1090;&#1088;&#1080;&#1094;&#1080;&#1092;&#1088;&#1091;.&#1088;&#109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0691813" cy="8027987"/>
          </a:xfrm>
        </p:spPr>
        <p:txBody>
          <a:bodyPr anchor="ctr">
            <a:noAutofit/>
          </a:bodyPr>
          <a:lstStyle/>
          <a:p>
            <a:r>
              <a:rPr lang="ru-RU" sz="4209" dirty="0" smtClean="0">
                <a:cs typeface="Arial" panose="020B0604020202020204" pitchFamily="34" charset="0"/>
              </a:rPr>
              <a:t/>
            </a:r>
            <a:br>
              <a:rPr lang="ru-RU" sz="4209" dirty="0" smtClean="0">
                <a:cs typeface="Arial" panose="020B0604020202020204" pitchFamily="34" charset="0"/>
              </a:rPr>
            </a:br>
            <a:r>
              <a:rPr lang="ru-RU" sz="4400" dirty="0" smtClean="0">
                <a:cs typeface="Arial" panose="020B0604020202020204" pitchFamily="34" charset="0"/>
              </a:rPr>
              <a:t>ЦИФРОВОЕ </a:t>
            </a:r>
            <a:r>
              <a:rPr lang="ru-RU" sz="4400" dirty="0">
                <a:cs typeface="Arial" panose="020B0604020202020204" pitchFamily="34" charset="0"/>
              </a:rPr>
              <a:t>ЭФИРНОЕ </a:t>
            </a:r>
            <a:r>
              <a:rPr lang="ru-RU" sz="4400" dirty="0" smtClean="0">
                <a:cs typeface="Arial" panose="020B0604020202020204" pitchFamily="34" charset="0"/>
              </a:rPr>
              <a:t>ТЕЛЕВИДЕНИЕ</a:t>
            </a:r>
            <a:br>
              <a:rPr lang="ru-RU" sz="4400" dirty="0" smtClean="0">
                <a:cs typeface="Arial" panose="020B0604020202020204" pitchFamily="34" charset="0"/>
              </a:rPr>
            </a:br>
            <a:r>
              <a:rPr lang="ru-RU" sz="4400" dirty="0" smtClean="0">
                <a:cs typeface="Arial" panose="020B0604020202020204" pitchFamily="34" charset="0"/>
              </a:rPr>
              <a:t/>
            </a:r>
            <a:br>
              <a:rPr lang="ru-RU" sz="4400" dirty="0" smtClean="0">
                <a:cs typeface="Arial" panose="020B0604020202020204" pitchFamily="34" charset="0"/>
              </a:rPr>
            </a:br>
            <a:r>
              <a:rPr lang="en-US" sz="4400" dirty="0" smtClean="0">
                <a:cs typeface="Arial" panose="020B0604020202020204" pitchFamily="34" charset="0"/>
              </a:rPr>
              <a:t>http</a:t>
            </a:r>
            <a:r>
              <a:rPr lang="ru-RU" sz="4400" dirty="0" smtClean="0">
                <a:cs typeface="Arial" panose="020B0604020202020204" pitchFamily="34" charset="0"/>
              </a:rPr>
              <a:t>:</a:t>
            </a:r>
            <a:r>
              <a:rPr lang="en-US" sz="4400" dirty="0" smtClean="0">
                <a:cs typeface="Arial" panose="020B0604020202020204" pitchFamily="34" charset="0"/>
              </a:rPr>
              <a:t>//</a:t>
            </a:r>
            <a:r>
              <a:rPr lang="ru-RU" sz="4400" dirty="0" smtClean="0">
                <a:cs typeface="Arial" panose="020B0604020202020204" pitchFamily="34" charset="0"/>
              </a:rPr>
              <a:t>смотрицифру.рф</a:t>
            </a:r>
            <a:r>
              <a:rPr lang="ru-RU" sz="4400" dirty="0">
                <a:cs typeface="Arial" panose="020B0604020202020204" pitchFamily="34" charset="0"/>
              </a:rPr>
              <a:t/>
            </a:r>
            <a:br>
              <a:rPr lang="ru-RU" sz="4400" dirty="0">
                <a:cs typeface="Arial" panose="020B0604020202020204" pitchFamily="34" charset="0"/>
              </a:rPr>
            </a:br>
            <a:endParaRPr lang="ru-RU" sz="4209" dirty="0">
              <a:cs typeface="Arial" panose="020B0604020202020204" pitchFamily="34" charset="0"/>
            </a:endParaRPr>
          </a:p>
        </p:txBody>
      </p:sp>
    </p:spTree>
    <p:extLst>
      <p:ext uri="{BB962C8B-B14F-4D97-AF65-F5344CB8AC3E}">
        <p14:creationId xmlns:p14="http://schemas.microsoft.com/office/powerpoint/2010/main" xmlns="" val="109359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10</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800100"/>
            <a:ext cx="9210675" cy="6572250"/>
          </a:xfrm>
          <a:solidFill>
            <a:schemeClr val="bg1">
              <a:alpha val="0"/>
            </a:schemeClr>
          </a:solidFill>
        </p:spPr>
        <p:txBody>
          <a:bodyPr>
            <a:normAutofit/>
          </a:bodyPr>
          <a:lstStyle/>
          <a:p>
            <a:pPr algn="ctr"/>
            <a:r>
              <a:rPr lang="ru-RU" sz="3300" b="1" dirty="0" smtClean="0"/>
              <a:t>ТЕХНИЧЕСКИЕ ТРЕБОВАНИЯ К АНТЕННАМ ДЛЯ ПРИЕМА СИГНАЛА</a:t>
            </a:r>
          </a:p>
          <a:p>
            <a:pPr algn="just"/>
            <a:r>
              <a:rPr lang="ru-RU" sz="2000" dirty="0" smtClean="0"/>
              <a:t>	Для уверенного приема рекомендуется использовать </a:t>
            </a:r>
            <a:r>
              <a:rPr lang="ru-RU" sz="2000" dirty="0"/>
              <a:t>пассивную антенну без усилителя сигнала с коэффициентом усиления не менее 10-12 дБ. Антенну необходимо установить на улице, на отдалении от металлической крыши, на высоте 8 – 10 метров и направить в сторону ближайшего пункта цифрового </a:t>
            </a:r>
            <a:r>
              <a:rPr lang="ru-RU" sz="2000" dirty="0" smtClean="0"/>
              <a:t>вещания.</a:t>
            </a:r>
          </a:p>
          <a:p>
            <a:pPr algn="just"/>
            <a:r>
              <a:rPr lang="ru-RU" sz="2000" dirty="0" smtClean="0"/>
              <a:t>	Дополнительно </a:t>
            </a:r>
            <a:r>
              <a:rPr lang="ru-RU" sz="2000" dirty="0"/>
              <a:t>для антенны, по возможности, необходимо произвести ее заземление.</a:t>
            </a:r>
          </a:p>
          <a:p>
            <a:pPr algn="ctr"/>
            <a:endParaRPr lang="en-US" sz="3300" b="1" dirty="0" smtClean="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18" name="Рисунок 17"/>
          <p:cNvPicPr>
            <a:picLocks noChangeAspect="1"/>
          </p:cNvPicPr>
          <p:nvPr/>
        </p:nvPicPr>
        <p:blipFill rotWithShape="1">
          <a:blip r:embed="rId3" cstate="print"/>
          <a:srcRect l="2" t="19422" r="-320" b="15916"/>
          <a:stretch/>
        </p:blipFill>
        <p:spPr>
          <a:xfrm>
            <a:off x="2489082" y="3845890"/>
            <a:ext cx="5788144" cy="3507410"/>
          </a:xfrm>
          <a:prstGeom prst="rect">
            <a:avLst/>
          </a:prstGeom>
        </p:spPr>
      </p:pic>
    </p:spTree>
    <p:extLst>
      <p:ext uri="{BB962C8B-B14F-4D97-AF65-F5344CB8AC3E}">
        <p14:creationId xmlns:p14="http://schemas.microsoft.com/office/powerpoint/2010/main" xmlns="" val="293901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11</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800100"/>
            <a:ext cx="9239250" cy="6572250"/>
          </a:xfrm>
          <a:solidFill>
            <a:schemeClr val="bg1">
              <a:alpha val="0"/>
            </a:schemeClr>
          </a:solidFill>
        </p:spPr>
        <p:txBody>
          <a:bodyPr>
            <a:normAutofit/>
          </a:bodyPr>
          <a:lstStyle/>
          <a:p>
            <a:pPr algn="ctr"/>
            <a:r>
              <a:rPr lang="ru-RU" sz="3300" b="1" dirty="0" smtClean="0"/>
              <a:t>КАК НАСТРОИТЬ ОБОРУДОВАНИЕ</a:t>
            </a:r>
            <a:r>
              <a:rPr lang="en-US" sz="3300" b="1" dirty="0" smtClean="0"/>
              <a:t>?</a:t>
            </a:r>
            <a:endParaRPr lang="ru-RU" sz="3300" b="1" dirty="0" smtClean="0"/>
          </a:p>
          <a:p>
            <a:pPr algn="just"/>
            <a:r>
              <a:rPr lang="ru-RU" sz="2000" dirty="0" smtClean="0"/>
              <a:t>Подключение </a:t>
            </a:r>
            <a:r>
              <a:rPr lang="ru-RU" sz="2000" dirty="0"/>
              <a:t>и настройка оборудования для приема цифрового эфирного телевидения DVB-T2 не требует специальных навыков и знаний и не занимает много времени. Для приема ЦЭТВ на новом телевизоре, который поддерживает стандарт DVB-T2, нужна лишь антенна ДМВ-диапазона. Для старого аналогового телевизора, кроме антенны, нужна еще специальная приставка (SetTopBox, STB, или просто «цифровая приставка»).</a:t>
            </a:r>
          </a:p>
          <a:p>
            <a:pPr algn="just"/>
            <a:r>
              <a:rPr lang="ru-RU" sz="2000" dirty="0" smtClean="0"/>
              <a:t>В </a:t>
            </a:r>
            <a:r>
              <a:rPr lang="ru-RU" sz="2000" dirty="0"/>
              <a:t>большинстве цифровых телевизоров и в приставках есть встроенный индикатор уровня и качества сигнала. Он позволит оптимально настроить антенну на прием цифрового эфирного сигнала</a:t>
            </a:r>
            <a:endParaRPr lang="en-US" sz="3300" b="1" dirty="0" smtClean="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11" name="Рисунок 10">
            <a:extLst>
              <a:ext uri="{FF2B5EF4-FFF2-40B4-BE49-F238E27FC236}">
                <a16:creationId xmlns="" xmlns:a16="http://schemas.microsoft.com/office/drawing/2014/main" id="{A560EC7E-9D27-4F5B-A63D-FCD92BFF0AF3}"/>
              </a:ext>
            </a:extLst>
          </p:cNvPr>
          <p:cNvPicPr>
            <a:picLocks noChangeAspect="1"/>
          </p:cNvPicPr>
          <p:nvPr/>
        </p:nvPicPr>
        <p:blipFill>
          <a:blip r:embed="rId3" cstate="print"/>
          <a:stretch>
            <a:fillRect/>
          </a:stretch>
        </p:blipFill>
        <p:spPr>
          <a:xfrm>
            <a:off x="2332450" y="4004468"/>
            <a:ext cx="6444865" cy="3444081"/>
          </a:xfrm>
          <a:prstGeom prst="rect">
            <a:avLst/>
          </a:prstGeom>
        </p:spPr>
      </p:pic>
    </p:spTree>
    <p:extLst>
      <p:ext uri="{BB962C8B-B14F-4D97-AF65-F5344CB8AC3E}">
        <p14:creationId xmlns:p14="http://schemas.microsoft.com/office/powerpoint/2010/main" xmlns="" val="34951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12</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800100"/>
            <a:ext cx="9239250" cy="6572250"/>
          </a:xfrm>
          <a:solidFill>
            <a:schemeClr val="bg1">
              <a:alpha val="0"/>
            </a:schemeClr>
          </a:solidFill>
        </p:spPr>
        <p:txBody>
          <a:bodyPr>
            <a:normAutofit/>
          </a:bodyPr>
          <a:lstStyle/>
          <a:p>
            <a:pPr algn="ctr"/>
            <a:r>
              <a:rPr lang="ru-RU" sz="3300" b="1" dirty="0" smtClean="0"/>
              <a:t>ГДЕ КУПИТЬ ОБОРУДОВАНИЕ ДЛЯ ПРИЕМА ЦЭТВ</a:t>
            </a:r>
            <a:r>
              <a:rPr lang="en-US" sz="3300" b="1" dirty="0" smtClean="0"/>
              <a:t>?</a:t>
            </a:r>
            <a:endParaRPr lang="ru-RU" sz="3300" b="1" dirty="0" smtClean="0"/>
          </a:p>
          <a:p>
            <a:pPr algn="just"/>
            <a:r>
              <a:rPr lang="ru-RU" sz="2000" dirty="0"/>
              <a:t>Сейчас на рынке доступны уже более 1000 моделей телеприемников и более 370 моделей цифровых приставок, поддерживающих стандарт </a:t>
            </a:r>
            <a:r>
              <a:rPr lang="ru-RU" sz="2000" b="1" dirty="0"/>
              <a:t>DVB-T2</a:t>
            </a:r>
            <a:r>
              <a:rPr lang="ru-RU" sz="2000" dirty="0"/>
              <a:t>, стандарт сжатия видеосигнала </a:t>
            </a:r>
            <a:r>
              <a:rPr lang="ru-RU" sz="2000" b="1" dirty="0"/>
              <a:t>MPEG4</a:t>
            </a:r>
            <a:r>
              <a:rPr lang="ru-RU" sz="2000" dirty="0"/>
              <a:t> и режим </a:t>
            </a:r>
            <a:r>
              <a:rPr lang="ru-RU" sz="2000" b="1" dirty="0"/>
              <a:t>Multiple PLP</a:t>
            </a:r>
            <a:r>
              <a:rPr lang="ru-RU" sz="2000" dirty="0"/>
              <a:t>. Это общепринятые и универсальные характеристики современных приемников.</a:t>
            </a:r>
          </a:p>
          <a:p>
            <a:pPr algn="just"/>
            <a:r>
              <a:rPr lang="ru-RU" sz="2000" dirty="0" smtClean="0"/>
              <a:t>Многие </a:t>
            </a:r>
            <a:r>
              <a:rPr lang="ru-RU" sz="2000" dirty="0"/>
              <a:t>производители обращаются в РТРС с просьбой протестировать их модели на предмет совместимости с параметрами цифрового эфирного телесигнала. Специалисты РТРС тестируют представленные модели, сообщают производителям об обнаруженных неточностях, а после успешного завершения тестирования через центры консультационной поддержки населения и через «горячую линию» </a:t>
            </a:r>
            <a:r>
              <a:rPr lang="ru-RU" sz="2000" b="1" dirty="0" smtClean="0"/>
              <a:t>8-800-220-20-02 </a:t>
            </a:r>
            <a:r>
              <a:rPr lang="ru-RU" sz="2000" dirty="0"/>
              <a:t>сообщают телезрителям, какие телевизоры и приставки будут безошибочным выбором.</a:t>
            </a:r>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8" name="Рисунок 7">
            <a:extLst>
              <a:ext uri="{FF2B5EF4-FFF2-40B4-BE49-F238E27FC236}">
                <a16:creationId xmlns="" xmlns:a16="http://schemas.microsoft.com/office/drawing/2014/main" id="{CAFFF8C3-DB53-46CD-BA37-DECB883C6AB9}"/>
              </a:ext>
            </a:extLst>
          </p:cNvPr>
          <p:cNvPicPr>
            <a:picLocks noChangeAspect="1"/>
          </p:cNvPicPr>
          <p:nvPr/>
        </p:nvPicPr>
        <p:blipFill>
          <a:blip r:embed="rId3" cstate="print"/>
          <a:stretch>
            <a:fillRect/>
          </a:stretch>
        </p:blipFill>
        <p:spPr>
          <a:xfrm>
            <a:off x="1104898" y="5261769"/>
            <a:ext cx="8404855" cy="2175085"/>
          </a:xfrm>
          <a:prstGeom prst="rect">
            <a:avLst/>
          </a:prstGeom>
        </p:spPr>
      </p:pic>
    </p:spTree>
    <p:extLst>
      <p:ext uri="{BB962C8B-B14F-4D97-AF65-F5344CB8AC3E}">
        <p14:creationId xmlns:p14="http://schemas.microsoft.com/office/powerpoint/2010/main" xmlns="" val="14508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7E86397F-97B1-5249-A8CF-F7AC96A35CC2}"/>
              </a:ext>
            </a:extLst>
          </p:cNvPr>
          <p:cNvSpPr txBox="1"/>
          <p:nvPr/>
        </p:nvSpPr>
        <p:spPr>
          <a:xfrm>
            <a:off x="0" y="3376665"/>
            <a:ext cx="10691813" cy="2123658"/>
          </a:xfrm>
          <a:prstGeom prst="rect">
            <a:avLst/>
          </a:prstGeom>
          <a:noFill/>
        </p:spPr>
        <p:txBody>
          <a:bodyPr wrap="square" rtlCol="0" anchor="ctr">
            <a:spAutoFit/>
          </a:bodyPr>
          <a:lstStyle/>
          <a:p>
            <a:pPr algn="ctr"/>
            <a:r>
              <a:rPr lang="ru-RU" sz="4400" b="1" dirty="0">
                <a:latin typeface="Arial" panose="020B0604020202020204" pitchFamily="34" charset="0"/>
                <a:cs typeface="Arial" panose="020B0604020202020204" pitchFamily="34" charset="0"/>
              </a:rPr>
              <a:t>СПАСИБО ЗА ВНИМАНИЕ</a:t>
            </a:r>
          </a:p>
          <a:p>
            <a:pPr algn="ctr"/>
            <a:r>
              <a:rPr lang="en-US" sz="4400" dirty="0">
                <a:latin typeface="Arial" panose="020B0604020202020204" pitchFamily="34" charset="0"/>
                <a:cs typeface="Arial" panose="020B0604020202020204" pitchFamily="34" charset="0"/>
                <a:hlinkClick r:id="rId3"/>
              </a:rPr>
              <a:t>http://</a:t>
            </a:r>
            <a:r>
              <a:rPr lang="ru-RU" sz="4400" dirty="0" smtClean="0">
                <a:latin typeface="Arial" panose="020B0604020202020204" pitchFamily="34" charset="0"/>
                <a:cs typeface="Arial" panose="020B0604020202020204" pitchFamily="34" charset="0"/>
                <a:hlinkClick r:id="rId3"/>
              </a:rPr>
              <a:t>смотрицифру.рф</a:t>
            </a:r>
            <a:endParaRPr lang="ru-RU" sz="4400" dirty="0" smtClean="0">
              <a:latin typeface="Arial" panose="020B0604020202020204" pitchFamily="34" charset="0"/>
              <a:cs typeface="Arial" panose="020B0604020202020204" pitchFamily="34" charset="0"/>
            </a:endParaRPr>
          </a:p>
          <a:p>
            <a:pPr algn="ctr"/>
            <a:r>
              <a:rPr lang="ru-RU" sz="4400" b="1" dirty="0" smtClean="0">
                <a:latin typeface="Arial" panose="020B0604020202020204" pitchFamily="34" charset="0"/>
                <a:cs typeface="Arial" panose="020B0604020202020204" pitchFamily="34" charset="0"/>
              </a:rPr>
              <a:t>8-800-220-20-02</a:t>
            </a:r>
            <a:endParaRPr lang="ru-RU" sz="4400" b="1" dirty="0">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 xmlns:a16="http://schemas.microsoft.com/office/drawing/2014/main" id="{9AD3E1AE-307E-B841-82CF-22D0DB79F141}"/>
              </a:ext>
            </a:extLst>
          </p:cNvPr>
          <p:cNvSpPr/>
          <p:nvPr/>
        </p:nvSpPr>
        <p:spPr>
          <a:xfrm>
            <a:off x="725184" y="4564"/>
            <a:ext cx="9380903" cy="88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6918" tIns="53459" rIns="106918" bIns="53459" numCol="1" spcCol="0" rtlCol="0" fromWordArt="0" anchor="ctr" anchorCtr="0" forceAA="0" compatLnSpc="1">
            <a:prstTxWarp prst="textNoShape">
              <a:avLst/>
            </a:prstTxWarp>
            <a:noAutofit/>
          </a:bodyPr>
          <a:lstStyle/>
          <a:p>
            <a:pPr algn="ctr"/>
            <a:endParaRPr lang="ru-RU" sz="1762" dirty="0"/>
          </a:p>
        </p:txBody>
      </p:sp>
    </p:spTree>
    <p:extLst>
      <p:ext uri="{BB962C8B-B14F-4D97-AF65-F5344CB8AC3E}">
        <p14:creationId xmlns:p14="http://schemas.microsoft.com/office/powerpoint/2010/main" xmlns="" val="360429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2</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50" y="0"/>
            <a:ext cx="9124949" cy="781049"/>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4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771525" y="790574"/>
            <a:ext cx="9144000" cy="6656489"/>
          </a:xfrm>
          <a:solidFill>
            <a:schemeClr val="bg1">
              <a:alpha val="0"/>
            </a:schemeClr>
          </a:solidFill>
        </p:spPr>
        <p:txBody>
          <a:bodyPr anchor="t">
            <a:noAutofit/>
          </a:bodyPr>
          <a:lstStyle/>
          <a:p>
            <a:pPr algn="ctr"/>
            <a:r>
              <a:rPr lang="ru-RU" sz="3300" b="1" dirty="0" smtClean="0"/>
              <a:t>ЧТО ЭТО</a:t>
            </a:r>
            <a:r>
              <a:rPr lang="en-US" sz="3300" b="1" dirty="0" smtClean="0"/>
              <a:t>?</a:t>
            </a:r>
            <a:endParaRPr lang="en-US" sz="3300" b="1" dirty="0"/>
          </a:p>
          <a:p>
            <a:pPr algn="just">
              <a:lnSpc>
                <a:spcPct val="100000"/>
              </a:lnSpc>
            </a:pPr>
            <a:r>
              <a:rPr lang="ru-RU" sz="2000" dirty="0" smtClean="0"/>
              <a:t>Цифровым эфирным телевидением </a:t>
            </a:r>
            <a:r>
              <a:rPr lang="ru-RU" sz="2000" dirty="0"/>
              <a:t>называют телевизионное вещание, при котором ТВ-сигнал транслируется передающей телестанцией в окружающее пространство с помощью электромагнитных волн, и любой желающий может </a:t>
            </a:r>
            <a:r>
              <a:rPr lang="ru-RU" sz="2000" dirty="0" smtClean="0"/>
              <a:t>принимать этот </a:t>
            </a:r>
            <a:r>
              <a:rPr lang="ru-RU" sz="2000" dirty="0"/>
              <a:t>сигнал с помощью телевизионной приемной антенны. Цифровое эфирное вещание ведется на дециметровых (ДМВ/UHF) волнах.</a:t>
            </a:r>
          </a:p>
          <a:p>
            <a:pPr algn="just">
              <a:lnSpc>
                <a:spcPct val="100000"/>
              </a:lnSpc>
            </a:pPr>
            <a:r>
              <a:rPr lang="ru-RU" sz="2000" dirty="0" smtClean="0"/>
              <a:t>В связи с переходом России </a:t>
            </a:r>
            <a:r>
              <a:rPr lang="ru-RU" sz="2000" dirty="0"/>
              <a:t>на цифровой формат вещания, эфирное телевидение становится удобным и бесплатным способом доставки качественного телевизионного сигнала. В качестве основного формата цифрового эфирного ТВ в России принят стандарт DVB-T2. </a:t>
            </a:r>
          </a:p>
          <a:p>
            <a:pPr algn="ctr">
              <a:lnSpc>
                <a:spcPct val="100000"/>
              </a:lnSpc>
            </a:pPr>
            <a:r>
              <a:rPr lang="ru-RU" sz="2000" dirty="0" smtClean="0"/>
              <a:t>. </a:t>
            </a:r>
            <a:endParaRPr lang="ru-RU" sz="2000" dirty="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12" name="Рисунок 11">
            <a:extLst>
              <a:ext uri="{FF2B5EF4-FFF2-40B4-BE49-F238E27FC236}">
                <a16:creationId xmlns="" xmlns:a16="http://schemas.microsoft.com/office/drawing/2014/main" id="{FFE62D1E-AAA3-4096-8DF8-07E7F17AA023}"/>
              </a:ext>
            </a:extLst>
          </p:cNvPr>
          <p:cNvPicPr>
            <a:picLocks noChangeAspect="1"/>
          </p:cNvPicPr>
          <p:nvPr/>
        </p:nvPicPr>
        <p:blipFill>
          <a:blip r:embed="rId3" cstate="print"/>
          <a:stretch>
            <a:fillRect/>
          </a:stretch>
        </p:blipFill>
        <p:spPr>
          <a:xfrm>
            <a:off x="823620" y="4701044"/>
            <a:ext cx="9110956" cy="2576056"/>
          </a:xfrm>
          <a:prstGeom prst="rect">
            <a:avLst/>
          </a:prstGeom>
        </p:spPr>
      </p:pic>
      <p:pic>
        <p:nvPicPr>
          <p:cNvPr id="13" name="Рисунок 12">
            <a:extLst>
              <a:ext uri="{FF2B5EF4-FFF2-40B4-BE49-F238E27FC236}">
                <a16:creationId xmlns="" xmlns:a16="http://schemas.microsoft.com/office/drawing/2014/main" id="{993C8C2C-393D-4C74-9F3E-17B6A2F3515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flipH="1" flipV="1">
            <a:off x="823620" y="4701044"/>
            <a:ext cx="1019175" cy="282294"/>
          </a:xfrm>
          <a:prstGeom prst="rect">
            <a:avLst/>
          </a:prstGeom>
        </p:spPr>
      </p:pic>
    </p:spTree>
    <p:extLst>
      <p:ext uri="{BB962C8B-B14F-4D97-AF65-F5344CB8AC3E}">
        <p14:creationId xmlns:p14="http://schemas.microsoft.com/office/powerpoint/2010/main" xmlns="" val="61921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3</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50" y="0"/>
            <a:ext cx="9124949" cy="781049"/>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4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771525" y="790574"/>
            <a:ext cx="9144000" cy="6656489"/>
          </a:xfrm>
          <a:solidFill>
            <a:schemeClr val="bg1">
              <a:alpha val="0"/>
            </a:schemeClr>
          </a:solidFill>
        </p:spPr>
        <p:txBody>
          <a:bodyPr anchor="t">
            <a:noAutofit/>
          </a:bodyPr>
          <a:lstStyle/>
          <a:p>
            <a:pPr algn="ctr"/>
            <a:r>
              <a:rPr lang="ru-RU" sz="3300" b="1" dirty="0" smtClean="0"/>
              <a:t>КАК УЗНАТЬ КУДА НУЖНО НАПРАВИТЬ АНТЕННУ ДЛЯ ПРИЕМА ЦЭТВ</a:t>
            </a:r>
            <a:r>
              <a:rPr lang="en-US" sz="3300" b="1" dirty="0" smtClean="0"/>
              <a:t>?</a:t>
            </a:r>
            <a:endParaRPr lang="ru-RU" sz="3300" b="1" dirty="0"/>
          </a:p>
          <a:p>
            <a:pPr algn="just"/>
            <a:r>
              <a:rPr lang="ru-RU" sz="2000" dirty="0" smtClean="0"/>
              <a:t>Все просто. В удобное для вас время позвоните по </a:t>
            </a:r>
            <a:r>
              <a:rPr lang="ru-RU" sz="2000" dirty="0"/>
              <a:t>бесплатному телефону горячей линии </a:t>
            </a:r>
            <a:r>
              <a:rPr lang="ru-RU" sz="2000" b="1" u="sng" dirty="0" smtClean="0"/>
              <a:t>8-800-220-20-02 </a:t>
            </a:r>
            <a:r>
              <a:rPr lang="ru-RU" sz="2000" dirty="0"/>
              <a:t>и оператор ответит на </a:t>
            </a:r>
            <a:r>
              <a:rPr lang="ru-RU" sz="2000" dirty="0" smtClean="0"/>
              <a:t>ваш вопрос</a:t>
            </a:r>
            <a:r>
              <a:rPr lang="ru-RU" sz="2000" dirty="0"/>
              <a:t>.</a:t>
            </a:r>
          </a:p>
          <a:p>
            <a:pPr algn="just"/>
            <a:r>
              <a:rPr lang="ru-RU" sz="2000" dirty="0" smtClean="0"/>
              <a:t>Хотите самостоятельно узнать ответ – смело заходите на любой из сайтов </a:t>
            </a:r>
            <a:r>
              <a:rPr lang="en-US" sz="2000" dirty="0">
                <a:hlinkClick r:id="rId3"/>
              </a:rPr>
              <a:t>http://</a:t>
            </a:r>
            <a:r>
              <a:rPr lang="ru-RU" sz="2000" dirty="0">
                <a:hlinkClick r:id="rId3"/>
              </a:rPr>
              <a:t>карта.ртрс.рф</a:t>
            </a:r>
            <a:r>
              <a:rPr lang="ru-RU" sz="2000" dirty="0"/>
              <a:t> или </a:t>
            </a:r>
            <a:r>
              <a:rPr lang="en-US" sz="2000" dirty="0">
                <a:hlinkClick r:id="rId4"/>
              </a:rPr>
              <a:t>http://</a:t>
            </a:r>
            <a:r>
              <a:rPr lang="ru-RU" sz="2000" dirty="0">
                <a:hlinkClick r:id="rId4"/>
              </a:rPr>
              <a:t>смотрицифру.рф</a:t>
            </a:r>
            <a:r>
              <a:rPr lang="ru-RU" sz="2000" dirty="0"/>
              <a:t>, и </a:t>
            </a:r>
            <a:r>
              <a:rPr lang="ru-RU" sz="2000" dirty="0" smtClean="0"/>
              <a:t>узнайте </a:t>
            </a:r>
            <a:r>
              <a:rPr lang="ru-RU" sz="2000" dirty="0"/>
              <a:t>всю необходимую </a:t>
            </a:r>
            <a:r>
              <a:rPr lang="ru-RU" sz="2000" dirty="0" smtClean="0"/>
              <a:t>вам информацию </a:t>
            </a:r>
            <a:r>
              <a:rPr lang="ru-RU" sz="2000" dirty="0"/>
              <a:t>с помощью </a:t>
            </a:r>
            <a:r>
              <a:rPr lang="ru-RU" sz="2000" dirty="0" smtClean="0"/>
              <a:t>интерактивной карты ЦЭТВ.</a:t>
            </a:r>
          </a:p>
          <a:p>
            <a:pPr algn="just"/>
            <a:endParaRPr lang="ru-RU" sz="2000" dirty="0"/>
          </a:p>
          <a:p>
            <a:pPr algn="just"/>
            <a:endParaRPr lang="ru-RU" sz="2000" dirty="0"/>
          </a:p>
          <a:p>
            <a:pPr algn="ctr">
              <a:lnSpc>
                <a:spcPct val="100000"/>
              </a:lnSpc>
            </a:pPr>
            <a:r>
              <a:rPr lang="ru-RU" sz="2000" dirty="0" smtClean="0"/>
              <a:t>. </a:t>
            </a:r>
            <a:endParaRPr lang="ru-RU" sz="2000" dirty="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8" name="Рисунок 7">
            <a:extLst>
              <a:ext uri="{FF2B5EF4-FFF2-40B4-BE49-F238E27FC236}">
                <a16:creationId xmlns="" xmlns:a16="http://schemas.microsoft.com/office/drawing/2014/main" id="{7503CE3F-38D6-4F20-AA19-59EF4995DCB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95550" y="3444278"/>
            <a:ext cx="5705475" cy="3892982"/>
          </a:xfrm>
          <a:prstGeom prst="rect">
            <a:avLst/>
          </a:prstGeom>
        </p:spPr>
      </p:pic>
    </p:spTree>
    <p:extLst>
      <p:ext uri="{BB962C8B-B14F-4D97-AF65-F5344CB8AC3E}">
        <p14:creationId xmlns:p14="http://schemas.microsoft.com/office/powerpoint/2010/main" xmlns="" val="73952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4</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50" y="0"/>
            <a:ext cx="9124949" cy="781049"/>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4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771525" y="809625"/>
            <a:ext cx="9144000" cy="6610349"/>
          </a:xfrm>
          <a:solidFill>
            <a:schemeClr val="bg1">
              <a:alpha val="0"/>
            </a:schemeClr>
          </a:solidFill>
        </p:spPr>
        <p:txBody>
          <a:bodyPr anchor="t">
            <a:noAutofit/>
          </a:bodyPr>
          <a:lstStyle/>
          <a:p>
            <a:pPr algn="ctr">
              <a:lnSpc>
                <a:spcPct val="100000"/>
              </a:lnSpc>
            </a:pPr>
            <a:r>
              <a:rPr lang="ru-RU" sz="3300" b="1" dirty="0" smtClean="0"/>
              <a:t>КАКОЕ ОБОРУДОВАНИЕ НЕОБХОДИМО</a:t>
            </a:r>
            <a:r>
              <a:rPr lang="en-US" sz="3300" b="1" dirty="0" smtClean="0"/>
              <a:t>?</a:t>
            </a:r>
            <a:endParaRPr lang="ru-RU" sz="3300" b="1" dirty="0"/>
          </a:p>
          <a:p>
            <a:pPr algn="just"/>
            <a:r>
              <a:rPr lang="ru-RU" sz="2000" dirty="0" smtClean="0"/>
              <a:t>Если </a:t>
            </a:r>
            <a:r>
              <a:rPr lang="ru-RU" sz="2000" dirty="0"/>
              <a:t>у вас цифровой телевизор, </a:t>
            </a:r>
            <a:r>
              <a:rPr lang="ru-RU" sz="2000" dirty="0" smtClean="0"/>
              <a:t>то дополнительного </a:t>
            </a:r>
            <a:r>
              <a:rPr lang="ru-RU" sz="2000" dirty="0"/>
              <a:t>оборудования </a:t>
            </a:r>
            <a:r>
              <a:rPr lang="ru-RU" sz="2000" dirty="0" smtClean="0"/>
              <a:t>покупать не </a:t>
            </a:r>
            <a:r>
              <a:rPr lang="ru-RU" sz="2000" dirty="0"/>
              <a:t>потребуется (см. схему А). Если телевизор аналоговый, то необходимо приобрести цифровую приставку (см. схему Б). Если на разных телевизорах вы хотите смотреть разные каналы, то необходимо приобрести приставку к каждому телевизионному приемнику.</a:t>
            </a:r>
          </a:p>
          <a:p>
            <a:pPr algn="just"/>
            <a:r>
              <a:rPr lang="ru-RU" sz="2000" dirty="0" smtClean="0"/>
              <a:t>Если </a:t>
            </a:r>
            <a:r>
              <a:rPr lang="ru-RU" sz="2000" dirty="0"/>
              <a:t>вы не подключены к коллективной ДМВ-антенне, то вам необходимо приобрести индивидуальную, которая может быть комнатной или наружной. В непосредственной близости от телебашни используйте комнатную антенну, на значительном удалении от передающего телецентра — наружную антенну с усилителем, разместив её на максимально возможной высоте.</a:t>
            </a:r>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8" name="Рисунок 7">
            <a:extLst>
              <a:ext uri="{FF2B5EF4-FFF2-40B4-BE49-F238E27FC236}">
                <a16:creationId xmlns="" xmlns:a16="http://schemas.microsoft.com/office/drawing/2014/main" id="{381CD692-4053-44E8-AEBE-4DC3F056D452}"/>
              </a:ext>
            </a:extLst>
          </p:cNvPr>
          <p:cNvPicPr>
            <a:picLocks noChangeAspect="1"/>
          </p:cNvPicPr>
          <p:nvPr/>
        </p:nvPicPr>
        <p:blipFill>
          <a:blip r:embed="rId3" cstate="print"/>
          <a:stretch>
            <a:fillRect/>
          </a:stretch>
        </p:blipFill>
        <p:spPr>
          <a:xfrm>
            <a:off x="2105025" y="4567662"/>
            <a:ext cx="6601619" cy="2852312"/>
          </a:xfrm>
          <a:prstGeom prst="rect">
            <a:avLst/>
          </a:prstGeom>
        </p:spPr>
      </p:pic>
    </p:spTree>
    <p:extLst>
      <p:ext uri="{BB962C8B-B14F-4D97-AF65-F5344CB8AC3E}">
        <p14:creationId xmlns:p14="http://schemas.microsoft.com/office/powerpoint/2010/main" xmlns="" val="22088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5</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781050"/>
            <a:ext cx="9239250" cy="6591300"/>
          </a:xfrm>
          <a:solidFill>
            <a:schemeClr val="bg1">
              <a:alpha val="0"/>
            </a:schemeClr>
          </a:solidFill>
        </p:spPr>
        <p:txBody>
          <a:bodyPr>
            <a:normAutofit/>
          </a:bodyPr>
          <a:lstStyle/>
          <a:p>
            <a:pPr algn="ctr"/>
            <a:r>
              <a:rPr lang="ru-RU" sz="3300" b="1" dirty="0" smtClean="0"/>
              <a:t>КАК ПОДКЛЮЧИТЬСЯ</a:t>
            </a:r>
            <a:r>
              <a:rPr lang="en-US" sz="3300" b="1" dirty="0" smtClean="0"/>
              <a:t>?</a:t>
            </a:r>
          </a:p>
          <a:p>
            <a:pPr algn="just"/>
            <a:r>
              <a:rPr lang="ru-RU" sz="2000" dirty="0" smtClean="0"/>
              <a:t>Подключите </a:t>
            </a:r>
            <a:r>
              <a:rPr lang="ru-RU" sz="2000" dirty="0"/>
              <a:t>телевизор к цифровой приставке через видео – и аудиокабели. Подсоедините цифровой ресивер к антенне через антенный кабель. Включите автопоиск каналов – телевизор/приставки настроится на соответствующий цифровой эфирный канал.  При настройке на канал в ручном режиме необходимо указать частоту </a:t>
            </a:r>
            <a:r>
              <a:rPr lang="ru-RU" sz="2000" dirty="0" smtClean="0"/>
              <a:t>канала.</a:t>
            </a:r>
            <a:endParaRPr lang="ru-RU" sz="2000" dirty="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8" name="Рисунок 7"/>
          <p:cNvPicPr>
            <a:picLocks noChangeAspect="1"/>
          </p:cNvPicPr>
          <p:nvPr/>
        </p:nvPicPr>
        <p:blipFill>
          <a:blip r:embed="rId3" cstate="print"/>
          <a:stretch>
            <a:fillRect/>
          </a:stretch>
        </p:blipFill>
        <p:spPr>
          <a:xfrm>
            <a:off x="876300" y="2797275"/>
            <a:ext cx="8743950" cy="4643364"/>
          </a:xfrm>
          <a:prstGeom prst="rect">
            <a:avLst/>
          </a:prstGeom>
        </p:spPr>
      </p:pic>
    </p:spTree>
    <p:extLst>
      <p:ext uri="{BB962C8B-B14F-4D97-AF65-F5344CB8AC3E}">
        <p14:creationId xmlns:p14="http://schemas.microsoft.com/office/powerpoint/2010/main" xmlns="" val="158347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6</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809625"/>
            <a:ext cx="9239250" cy="6562725"/>
          </a:xfrm>
          <a:solidFill>
            <a:schemeClr val="bg1">
              <a:alpha val="0"/>
            </a:schemeClr>
          </a:solidFill>
        </p:spPr>
        <p:txBody>
          <a:bodyPr>
            <a:normAutofit/>
          </a:bodyPr>
          <a:lstStyle/>
          <a:p>
            <a:pPr algn="ctr"/>
            <a:r>
              <a:rPr lang="ru-RU" sz="3300" b="1" dirty="0" smtClean="0"/>
              <a:t>КАК ВЫБРАТЬ ПРИСТАВКУ</a:t>
            </a:r>
            <a:r>
              <a:rPr lang="en-US" sz="3300" b="1" dirty="0" smtClean="0"/>
              <a:t>?</a:t>
            </a:r>
          </a:p>
          <a:p>
            <a:pPr algn="just"/>
            <a:r>
              <a:rPr lang="ru-RU" sz="2000" dirty="0"/>
              <a:t>Проверить информацию, встроен ли в ваш телевизор тюнер </a:t>
            </a:r>
            <a:r>
              <a:rPr lang="ru-RU" sz="2000" dirty="0" smtClean="0"/>
              <a:t>DVB-T2 и режим </a:t>
            </a:r>
            <a:r>
              <a:rPr lang="ru-RU" sz="2000" b="1" dirty="0" err="1"/>
              <a:t>Multiple</a:t>
            </a:r>
            <a:r>
              <a:rPr lang="ru-RU" sz="2000" b="1" dirty="0"/>
              <a:t> PLP</a:t>
            </a:r>
            <a:r>
              <a:rPr lang="ru-RU" sz="2000" dirty="0" smtClean="0"/>
              <a:t>, </a:t>
            </a:r>
            <a:r>
              <a:rPr lang="ru-RU" sz="2000" dirty="0"/>
              <a:t>можно в инструкции к телевизору. Если телевизор не поддерживает стандарт DVB-T2 - потребуется приставка.</a:t>
            </a:r>
          </a:p>
          <a:p>
            <a:pPr algn="just"/>
            <a:r>
              <a:rPr lang="ru-RU" sz="2000" dirty="0" smtClean="0"/>
              <a:t>На </a:t>
            </a:r>
            <a:r>
              <a:rPr lang="ru-RU" sz="2000" dirty="0"/>
              <a:t>всех устройствах, которые могут принять сигнал цифрового эфирного ТВ, нанесен логотип DVB-T2. Если приставка сертифицирована РТРС, то на коробке есть логотип с бабочкой.</a:t>
            </a:r>
          </a:p>
          <a:p>
            <a:pPr algn="just"/>
            <a:r>
              <a:rPr lang="ru-RU" sz="2000" dirty="0" smtClean="0"/>
              <a:t>Чем </a:t>
            </a:r>
            <a:r>
              <a:rPr lang="ru-RU" sz="2000" dirty="0"/>
              <a:t>выше цена приставки, тем больше дополнительных функций. На рынке доступны более 370 моделей приставок для приема цифрового эфирного телевидения</a:t>
            </a:r>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11" name="Рисунок 10">
            <a:extLst>
              <a:ext uri="{FF2B5EF4-FFF2-40B4-BE49-F238E27FC236}">
                <a16:creationId xmlns="" xmlns:a16="http://schemas.microsoft.com/office/drawing/2014/main" id="{63D4E3ED-C417-41A0-8F07-D48A857C5408}"/>
              </a:ext>
            </a:extLst>
          </p:cNvPr>
          <p:cNvPicPr>
            <a:picLocks noChangeAspect="1"/>
          </p:cNvPicPr>
          <p:nvPr/>
        </p:nvPicPr>
        <p:blipFill>
          <a:blip r:embed="rId3" cstate="print"/>
          <a:stretch>
            <a:fillRect/>
          </a:stretch>
        </p:blipFill>
        <p:spPr>
          <a:xfrm>
            <a:off x="873418" y="4202027"/>
            <a:ext cx="8905886" cy="3217947"/>
          </a:xfrm>
          <a:prstGeom prst="rect">
            <a:avLst/>
          </a:prstGeom>
        </p:spPr>
      </p:pic>
    </p:spTree>
    <p:extLst>
      <p:ext uri="{BB962C8B-B14F-4D97-AF65-F5344CB8AC3E}">
        <p14:creationId xmlns:p14="http://schemas.microsoft.com/office/powerpoint/2010/main" xmlns="" val="290804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7</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790575"/>
            <a:ext cx="9239250" cy="6581775"/>
          </a:xfrm>
          <a:solidFill>
            <a:schemeClr val="bg1">
              <a:alpha val="0"/>
            </a:schemeClr>
          </a:solidFill>
        </p:spPr>
        <p:txBody>
          <a:bodyPr>
            <a:normAutofit/>
          </a:bodyPr>
          <a:lstStyle/>
          <a:p>
            <a:pPr algn="ctr"/>
            <a:r>
              <a:rPr lang="ru-RU" sz="3300" b="1" dirty="0" smtClean="0"/>
              <a:t>КАКИЕ БЫВАЮТ АНТЕННЫ</a:t>
            </a:r>
            <a:r>
              <a:rPr lang="en-US" sz="3300" b="1" dirty="0" smtClean="0"/>
              <a:t>?</a:t>
            </a:r>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8" name="Рисунок 7">
            <a:extLst>
              <a:ext uri="{FF2B5EF4-FFF2-40B4-BE49-F238E27FC236}">
                <a16:creationId xmlns="" xmlns:a16="http://schemas.microsoft.com/office/drawing/2014/main" id="{5A5C8B00-F605-4C35-82F9-8B5A7A0F72E6}"/>
              </a:ext>
            </a:extLst>
          </p:cNvPr>
          <p:cNvPicPr>
            <a:picLocks noChangeAspect="1"/>
          </p:cNvPicPr>
          <p:nvPr/>
        </p:nvPicPr>
        <p:blipFill>
          <a:blip r:embed="rId3" cstate="print"/>
          <a:stretch>
            <a:fillRect/>
          </a:stretch>
        </p:blipFill>
        <p:spPr>
          <a:xfrm>
            <a:off x="0" y="1463246"/>
            <a:ext cx="1974430" cy="1727627"/>
          </a:xfrm>
          <a:prstGeom prst="rect">
            <a:avLst/>
          </a:prstGeom>
        </p:spPr>
      </p:pic>
      <p:pic>
        <p:nvPicPr>
          <p:cNvPr id="12" name="Рисунок 11">
            <a:extLst>
              <a:ext uri="{FF2B5EF4-FFF2-40B4-BE49-F238E27FC236}">
                <a16:creationId xmlns="" xmlns:a16="http://schemas.microsoft.com/office/drawing/2014/main" id="{DB6AAF1D-4AE1-4325-8F0C-2FEACB23C181}"/>
              </a:ext>
            </a:extLst>
          </p:cNvPr>
          <p:cNvPicPr>
            <a:picLocks noChangeAspect="1"/>
          </p:cNvPicPr>
          <p:nvPr/>
        </p:nvPicPr>
        <p:blipFill>
          <a:blip r:embed="rId4" cstate="print"/>
          <a:stretch>
            <a:fillRect/>
          </a:stretch>
        </p:blipFill>
        <p:spPr>
          <a:xfrm>
            <a:off x="66676" y="3800473"/>
            <a:ext cx="1545040" cy="1464429"/>
          </a:xfrm>
          <a:prstGeom prst="rect">
            <a:avLst/>
          </a:prstGeom>
        </p:spPr>
      </p:pic>
      <p:sp>
        <p:nvSpPr>
          <p:cNvPr id="16" name="Прямоугольник 15">
            <a:extLst>
              <a:ext uri="{FF2B5EF4-FFF2-40B4-BE49-F238E27FC236}">
                <a16:creationId xmlns="" xmlns:a16="http://schemas.microsoft.com/office/drawing/2014/main" id="{BD30992E-2502-484B-BC9E-E40689EB62FF}"/>
              </a:ext>
            </a:extLst>
          </p:cNvPr>
          <p:cNvSpPr/>
          <p:nvPr/>
        </p:nvSpPr>
        <p:spPr>
          <a:xfrm>
            <a:off x="1384555" y="1331340"/>
            <a:ext cx="8559546" cy="2246769"/>
          </a:xfrm>
          <a:prstGeom prst="rect">
            <a:avLst/>
          </a:prstGeom>
        </p:spPr>
        <p:txBody>
          <a:bodyPr wrap="square">
            <a:spAutoFit/>
          </a:bodyPr>
          <a:lstStyle/>
          <a:p>
            <a:pPr algn="just"/>
            <a:r>
              <a:rPr lang="ru-RU" sz="2000" b="1" dirty="0" smtClean="0"/>
              <a:t>Комнатные</a:t>
            </a:r>
            <a:r>
              <a:rPr lang="ru-RU" sz="2000" dirty="0" smtClean="0"/>
              <a:t> </a:t>
            </a:r>
            <a:r>
              <a:rPr lang="ru-RU" sz="2000" dirty="0"/>
              <a:t>антенны устанавливаются внутри помещения. Прием на комнатную антенну возможен только там, где уровень ТВ-сигнала достаточно высокий — такие места называют зонами уверенного приема (в прямой видимости от телебашни). В действительности таких зон не так уж и много. Не очень много шансов получить с помощью комнатной антенны качественную «картинку» в деревне, на даче и других удаленных от башни местах. </a:t>
            </a:r>
          </a:p>
        </p:txBody>
      </p:sp>
      <p:sp>
        <p:nvSpPr>
          <p:cNvPr id="17" name="Прямоугольник 16">
            <a:extLst>
              <a:ext uri="{FF2B5EF4-FFF2-40B4-BE49-F238E27FC236}">
                <a16:creationId xmlns="" xmlns:a16="http://schemas.microsoft.com/office/drawing/2014/main" id="{02D9B87B-2A32-484B-957B-FAC4CA41A221}"/>
              </a:ext>
            </a:extLst>
          </p:cNvPr>
          <p:cNvSpPr/>
          <p:nvPr/>
        </p:nvSpPr>
        <p:spPr>
          <a:xfrm>
            <a:off x="1457326" y="3668336"/>
            <a:ext cx="8635016" cy="1938992"/>
          </a:xfrm>
          <a:prstGeom prst="rect">
            <a:avLst/>
          </a:prstGeom>
        </p:spPr>
        <p:txBody>
          <a:bodyPr wrap="square">
            <a:spAutoFit/>
          </a:bodyPr>
          <a:lstStyle/>
          <a:p>
            <a:pPr algn="just"/>
            <a:r>
              <a:rPr lang="ru-RU" sz="2000" b="1" dirty="0" smtClean="0"/>
              <a:t>Наружные </a:t>
            </a:r>
            <a:r>
              <a:rPr lang="ru-RU" sz="2000" dirty="0" smtClean="0"/>
              <a:t>антенны </a:t>
            </a:r>
            <a:r>
              <a:rPr lang="ru-RU" sz="2000" dirty="0"/>
              <a:t>могут применяться в большинстве мест, включая загородные дома и дачи (вне зон прямой видимости телебашни). Подходят для местности с плотной застройкой и сложным ландшафтом. Располагаются на крышах, стенах, балконах зданий. Установка наружной антенны требует существенных усилий и некоторого опыта, но может обеспечить лучшее качество приема! </a:t>
            </a:r>
          </a:p>
        </p:txBody>
      </p:sp>
      <p:sp>
        <p:nvSpPr>
          <p:cNvPr id="18" name="Прямоугольник 17">
            <a:extLst>
              <a:ext uri="{FF2B5EF4-FFF2-40B4-BE49-F238E27FC236}">
                <a16:creationId xmlns="" xmlns:a16="http://schemas.microsoft.com/office/drawing/2014/main" id="{A5E8A513-5DC8-4D79-8154-B5CE874AD10C}"/>
              </a:ext>
            </a:extLst>
          </p:cNvPr>
          <p:cNvSpPr/>
          <p:nvPr/>
        </p:nvSpPr>
        <p:spPr>
          <a:xfrm>
            <a:off x="1545041" y="5966208"/>
            <a:ext cx="8465733" cy="1015663"/>
          </a:xfrm>
          <a:prstGeom prst="rect">
            <a:avLst/>
          </a:prstGeom>
        </p:spPr>
        <p:txBody>
          <a:bodyPr wrap="square">
            <a:spAutoFit/>
          </a:bodyPr>
          <a:lstStyle/>
          <a:p>
            <a:pPr algn="just"/>
            <a:r>
              <a:rPr lang="ru-RU" sz="2000" b="1" dirty="0" smtClean="0"/>
              <a:t>Коллективные </a:t>
            </a:r>
            <a:r>
              <a:rPr lang="ru-RU" sz="2000" dirty="0" smtClean="0"/>
              <a:t>антенны </a:t>
            </a:r>
            <a:r>
              <a:rPr lang="ru-RU" sz="2000" dirty="0"/>
              <a:t>расположены на крыше дома и обеспечивают ТВ-сигналом весь дом. Используются в многоквартирных домах, в том числе в условиях плотной многоэтажной застройки.</a:t>
            </a:r>
          </a:p>
        </p:txBody>
      </p:sp>
      <p:pic>
        <p:nvPicPr>
          <p:cNvPr id="20" name="Рисунок 19">
            <a:extLst>
              <a:ext uri="{FF2B5EF4-FFF2-40B4-BE49-F238E27FC236}">
                <a16:creationId xmlns="" xmlns:a16="http://schemas.microsoft.com/office/drawing/2014/main" id="{414FE371-C480-473F-A286-F2965EEC66EA}"/>
              </a:ext>
            </a:extLst>
          </p:cNvPr>
          <p:cNvPicPr>
            <a:picLocks noChangeAspect="1"/>
          </p:cNvPicPr>
          <p:nvPr/>
        </p:nvPicPr>
        <p:blipFill>
          <a:blip r:embed="rId5" cstate="print"/>
          <a:stretch>
            <a:fillRect/>
          </a:stretch>
        </p:blipFill>
        <p:spPr>
          <a:xfrm>
            <a:off x="12724" y="5698761"/>
            <a:ext cx="1532317" cy="1550559"/>
          </a:xfrm>
          <a:prstGeom prst="rect">
            <a:avLst/>
          </a:prstGeom>
        </p:spPr>
      </p:pic>
    </p:spTree>
    <p:extLst>
      <p:ext uri="{BB962C8B-B14F-4D97-AF65-F5344CB8AC3E}">
        <p14:creationId xmlns:p14="http://schemas.microsoft.com/office/powerpoint/2010/main" xmlns="" val="301823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8</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809625"/>
            <a:ext cx="9239250" cy="6562725"/>
          </a:xfrm>
          <a:solidFill>
            <a:schemeClr val="bg1">
              <a:alpha val="0"/>
            </a:schemeClr>
          </a:solidFill>
        </p:spPr>
        <p:txBody>
          <a:bodyPr>
            <a:normAutofit/>
          </a:bodyPr>
          <a:lstStyle/>
          <a:p>
            <a:pPr algn="ctr"/>
            <a:r>
              <a:rPr lang="ru-RU" sz="3300" b="1" dirty="0" smtClean="0"/>
              <a:t>КАК ВЫБРАТЬ АНТЕННУ ПО ТИПУ УСИЛЕНИЯ СИГНАЛА</a:t>
            </a:r>
            <a:r>
              <a:rPr lang="en-US" sz="3300" b="1" dirty="0" smtClean="0"/>
              <a:t>?</a:t>
            </a:r>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sp>
        <p:nvSpPr>
          <p:cNvPr id="19" name="Прямоугольник 18">
            <a:extLst>
              <a:ext uri="{FF2B5EF4-FFF2-40B4-BE49-F238E27FC236}">
                <a16:creationId xmlns="" xmlns:a16="http://schemas.microsoft.com/office/drawing/2014/main" id="{BD30992E-2502-484B-BC9E-E40689EB62FF}"/>
              </a:ext>
            </a:extLst>
          </p:cNvPr>
          <p:cNvSpPr/>
          <p:nvPr/>
        </p:nvSpPr>
        <p:spPr>
          <a:xfrm>
            <a:off x="1715052" y="1877970"/>
            <a:ext cx="8157897" cy="2246769"/>
          </a:xfrm>
          <a:prstGeom prst="rect">
            <a:avLst/>
          </a:prstGeom>
        </p:spPr>
        <p:txBody>
          <a:bodyPr wrap="square">
            <a:spAutoFit/>
          </a:bodyPr>
          <a:lstStyle/>
          <a:p>
            <a:pPr algn="just"/>
            <a:r>
              <a:rPr lang="ru-RU" sz="2000" b="1" dirty="0" smtClean="0"/>
              <a:t>Пассивные </a:t>
            </a:r>
            <a:r>
              <a:rPr lang="ru-RU" sz="2000" b="1" dirty="0"/>
              <a:t>антенны</a:t>
            </a:r>
            <a:r>
              <a:rPr lang="ru-RU" sz="2000" dirty="0"/>
              <a:t> принимают и усиливают сигнал за счет своей конструкции (геометрии). Они не подключаются к электрической сети и не имеют активных элементов усиления: транзисторов, микросхем или других электронных компонентов. Таким образом, пассивная антенна не вносит собственных помех и шумов (которые неминуемо производятся различными электронными компонентами) в принимаемый сигнал. Подходит для приема ТВ-сигнала на небольшом расстоянии от башни</a:t>
            </a:r>
            <a:r>
              <a:rPr lang="ru-RU" sz="2000" dirty="0" smtClean="0"/>
              <a:t>.</a:t>
            </a:r>
          </a:p>
        </p:txBody>
      </p:sp>
      <p:pic>
        <p:nvPicPr>
          <p:cNvPr id="22" name="Рисунок 21">
            <a:extLst>
              <a:ext uri="{FF2B5EF4-FFF2-40B4-BE49-F238E27FC236}">
                <a16:creationId xmlns="" xmlns:a16="http://schemas.microsoft.com/office/drawing/2014/main" id="{B7D88981-3427-4383-B120-5C22CABC0BD2}"/>
              </a:ext>
            </a:extLst>
          </p:cNvPr>
          <p:cNvPicPr>
            <a:picLocks noChangeAspect="1"/>
          </p:cNvPicPr>
          <p:nvPr/>
        </p:nvPicPr>
        <p:blipFill>
          <a:blip r:embed="rId3" cstate="print"/>
          <a:stretch>
            <a:fillRect/>
          </a:stretch>
        </p:blipFill>
        <p:spPr>
          <a:xfrm>
            <a:off x="0" y="4467224"/>
            <a:ext cx="1746400" cy="1609725"/>
          </a:xfrm>
          <a:prstGeom prst="rect">
            <a:avLst/>
          </a:prstGeom>
        </p:spPr>
      </p:pic>
      <p:sp>
        <p:nvSpPr>
          <p:cNvPr id="23" name="Прямоугольник 22">
            <a:extLst>
              <a:ext uri="{FF2B5EF4-FFF2-40B4-BE49-F238E27FC236}">
                <a16:creationId xmlns="" xmlns:a16="http://schemas.microsoft.com/office/drawing/2014/main" id="{02D9B87B-2A32-484B-957B-FAC4CA41A221}"/>
              </a:ext>
            </a:extLst>
          </p:cNvPr>
          <p:cNvSpPr/>
          <p:nvPr/>
        </p:nvSpPr>
        <p:spPr>
          <a:xfrm>
            <a:off x="1652563" y="4295804"/>
            <a:ext cx="8143875" cy="1631216"/>
          </a:xfrm>
          <a:prstGeom prst="rect">
            <a:avLst/>
          </a:prstGeom>
        </p:spPr>
        <p:txBody>
          <a:bodyPr wrap="square">
            <a:spAutoFit/>
          </a:bodyPr>
          <a:lstStyle/>
          <a:p>
            <a:pPr algn="just"/>
            <a:r>
              <a:rPr lang="ru-RU" sz="2000" b="1" dirty="0"/>
              <a:t>Активные антенны </a:t>
            </a:r>
            <a:r>
              <a:rPr lang="ru-RU" sz="2000" dirty="0"/>
              <a:t>усиливают принимаемый сигнал не только за счет особенностей конструкции, но и с помощью электронного усилителя, которым они оснащены. Усилитель может быть смонтирован внутри корпуса антенны или отдельно от него. Питание осуществляется от бытовой электросети с помощью адаптера (блока питания). </a:t>
            </a:r>
          </a:p>
        </p:txBody>
      </p:sp>
      <p:pic>
        <p:nvPicPr>
          <p:cNvPr id="24" name="Рисунок 23">
            <a:extLst>
              <a:ext uri="{FF2B5EF4-FFF2-40B4-BE49-F238E27FC236}">
                <a16:creationId xmlns="" xmlns:a16="http://schemas.microsoft.com/office/drawing/2014/main" id="{23D2191D-5B59-4D6C-AFCE-DB5EF416E8AA}"/>
              </a:ext>
            </a:extLst>
          </p:cNvPr>
          <p:cNvPicPr>
            <a:picLocks noChangeAspect="1"/>
          </p:cNvPicPr>
          <p:nvPr/>
        </p:nvPicPr>
        <p:blipFill>
          <a:blip r:embed="rId4" cstate="print"/>
          <a:stretch>
            <a:fillRect/>
          </a:stretch>
        </p:blipFill>
        <p:spPr>
          <a:xfrm>
            <a:off x="-2" y="2000774"/>
            <a:ext cx="1793725" cy="1475851"/>
          </a:xfrm>
          <a:prstGeom prst="rect">
            <a:avLst/>
          </a:prstGeom>
        </p:spPr>
      </p:pic>
    </p:spTree>
    <p:extLst>
      <p:ext uri="{BB962C8B-B14F-4D97-AF65-F5344CB8AC3E}">
        <p14:creationId xmlns:p14="http://schemas.microsoft.com/office/powerpoint/2010/main" xmlns="" val="138145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576875" y="7436865"/>
            <a:ext cx="2405658" cy="426930"/>
          </a:xfrm>
        </p:spPr>
        <p:txBody>
          <a:bodyPr/>
          <a:lstStyle/>
          <a:p>
            <a:pPr algn="r"/>
            <a:fld id="{172FD4DB-14A3-49CF-99C3-80731B9A3040}" type="slidenum">
              <a:rPr lang="ru-RU" smtClean="0"/>
              <a:pPr algn="r"/>
              <a:t>9</a:t>
            </a:fld>
            <a:endParaRPr lang="ru-RU" dirty="0"/>
          </a:p>
        </p:txBody>
      </p:sp>
      <p:sp>
        <p:nvSpPr>
          <p:cNvPr id="9" name="Title 1">
            <a:extLst>
              <a:ext uri="{FF2B5EF4-FFF2-40B4-BE49-F238E27FC236}">
                <a16:creationId xmlns="" xmlns:a16="http://schemas.microsoft.com/office/drawing/2014/main" id="{9D15FCA4-6640-CD45-9185-CB8DF63873BE}"/>
              </a:ext>
            </a:extLst>
          </p:cNvPr>
          <p:cNvSpPr>
            <a:spLocks noGrp="1"/>
          </p:cNvSpPr>
          <p:nvPr>
            <p:ph type="title"/>
          </p:nvPr>
        </p:nvSpPr>
        <p:spPr>
          <a:xfrm>
            <a:off x="781049" y="0"/>
            <a:ext cx="9115425" cy="781050"/>
          </a:xfrm>
        </p:spPr>
        <p:txBody>
          <a:bodyPr anchor="ctr">
            <a:noAutofit/>
          </a:bodyPr>
          <a:lstStyle/>
          <a:p>
            <a:pPr algn="ctr"/>
            <a:r>
              <a:rPr lang="ru-RU" sz="3300" b="1" dirty="0">
                <a:solidFill>
                  <a:schemeClr val="bg1"/>
                </a:solidFill>
              </a:rPr>
              <a:t>ЦИФРОВОЕ ЭФИРНОЕ </a:t>
            </a:r>
            <a:r>
              <a:rPr lang="ru-RU" sz="3300" b="1" dirty="0" smtClean="0">
                <a:solidFill>
                  <a:schemeClr val="bg1"/>
                </a:solidFill>
              </a:rPr>
              <a:t>ТЕЛЕВИДЕНИЕ</a:t>
            </a:r>
            <a:endParaRPr lang="ru-RU" sz="2000" b="1" dirty="0">
              <a:solidFill>
                <a:schemeClr val="tx1"/>
              </a:solidFill>
            </a:endParaRPr>
          </a:p>
        </p:txBody>
      </p:sp>
      <p:sp>
        <p:nvSpPr>
          <p:cNvPr id="10" name="Text Placeholder 4">
            <a:extLst>
              <a:ext uri="{FF2B5EF4-FFF2-40B4-BE49-F238E27FC236}">
                <a16:creationId xmlns="" xmlns:a16="http://schemas.microsoft.com/office/drawing/2014/main" id="{42CF424F-9941-C542-903B-46167BE74B75}"/>
              </a:ext>
            </a:extLst>
          </p:cNvPr>
          <p:cNvSpPr>
            <a:spLocks noGrp="1"/>
          </p:cNvSpPr>
          <p:nvPr>
            <p:ph type="body" sz="quarter" idx="13"/>
          </p:nvPr>
        </p:nvSpPr>
        <p:spPr>
          <a:xfrm>
            <a:off x="676275" y="781050"/>
            <a:ext cx="9239250" cy="6591300"/>
          </a:xfrm>
          <a:solidFill>
            <a:schemeClr val="bg1">
              <a:alpha val="0"/>
            </a:schemeClr>
          </a:solidFill>
        </p:spPr>
        <p:txBody>
          <a:bodyPr>
            <a:normAutofit/>
          </a:bodyPr>
          <a:lstStyle/>
          <a:p>
            <a:pPr algn="ctr"/>
            <a:r>
              <a:rPr lang="ru-RU" sz="3300" b="1" dirty="0" smtClean="0"/>
              <a:t>ОСНОВНЫЕ СЦЕНАРИИ ПРИЕМА</a:t>
            </a:r>
            <a:endParaRPr lang="en-US" sz="3300" b="1" dirty="0" smtClean="0"/>
          </a:p>
        </p:txBody>
      </p:sp>
      <p:sp>
        <p:nvSpPr>
          <p:cNvPr id="7" name="Нижний колонтитул 2">
            <a:extLst>
              <a:ext uri="{FF2B5EF4-FFF2-40B4-BE49-F238E27FC236}">
                <a16:creationId xmlns="" xmlns:a16="http://schemas.microsoft.com/office/drawing/2014/main" id="{3ED490C5-89BC-E142-A902-A16C65302650}"/>
              </a:ext>
            </a:extLst>
          </p:cNvPr>
          <p:cNvSpPr>
            <a:spLocks noGrp="1"/>
          </p:cNvSpPr>
          <p:nvPr>
            <p:ph type="ftr" sz="quarter" idx="11"/>
          </p:nvPr>
        </p:nvSpPr>
        <p:spPr>
          <a:xfrm>
            <a:off x="781670" y="7436864"/>
            <a:ext cx="3608487" cy="426930"/>
          </a:xfrm>
        </p:spPr>
        <p:txBody>
          <a:bodyPr lIns="0"/>
          <a:lstStyle/>
          <a:p>
            <a:r>
              <a:rPr lang="ru-RU" dirty="0"/>
              <a:t>ТЕЛЕРАДИОСЕТЬ РОССИИ 201</a:t>
            </a:r>
            <a:r>
              <a:rPr lang="en-US" dirty="0"/>
              <a:t>8</a:t>
            </a:r>
            <a:endParaRPr lang="ru-RU" dirty="0"/>
          </a:p>
        </p:txBody>
      </p:sp>
      <p:pic>
        <p:nvPicPr>
          <p:cNvPr id="11" name="Рисунок 10">
            <a:extLst>
              <a:ext uri="{FF2B5EF4-FFF2-40B4-BE49-F238E27FC236}">
                <a16:creationId xmlns="" xmlns:a16="http://schemas.microsoft.com/office/drawing/2014/main" id="{80ACA62C-6A8A-419C-8511-4F1994773334}"/>
              </a:ext>
            </a:extLst>
          </p:cNvPr>
          <p:cNvPicPr>
            <a:picLocks noChangeAspect="1"/>
          </p:cNvPicPr>
          <p:nvPr/>
        </p:nvPicPr>
        <p:blipFill>
          <a:blip r:embed="rId3" cstate="print"/>
          <a:stretch>
            <a:fillRect/>
          </a:stretch>
        </p:blipFill>
        <p:spPr>
          <a:xfrm>
            <a:off x="1210711" y="1322212"/>
            <a:ext cx="2885039" cy="1906764"/>
          </a:xfrm>
          <a:prstGeom prst="rect">
            <a:avLst/>
          </a:prstGeom>
        </p:spPr>
      </p:pic>
      <p:pic>
        <p:nvPicPr>
          <p:cNvPr id="12" name="Рисунок 11">
            <a:extLst>
              <a:ext uri="{FF2B5EF4-FFF2-40B4-BE49-F238E27FC236}">
                <a16:creationId xmlns="" xmlns:a16="http://schemas.microsoft.com/office/drawing/2014/main" id="{13F3AC77-BED4-4878-A476-CF5AC36A72A0}"/>
              </a:ext>
            </a:extLst>
          </p:cNvPr>
          <p:cNvPicPr>
            <a:picLocks noChangeAspect="1"/>
          </p:cNvPicPr>
          <p:nvPr/>
        </p:nvPicPr>
        <p:blipFill>
          <a:blip r:embed="rId4" cstate="print"/>
          <a:stretch>
            <a:fillRect/>
          </a:stretch>
        </p:blipFill>
        <p:spPr>
          <a:xfrm>
            <a:off x="4006776" y="1469289"/>
            <a:ext cx="2864190" cy="1706207"/>
          </a:xfrm>
          <a:prstGeom prst="rect">
            <a:avLst/>
          </a:prstGeom>
        </p:spPr>
      </p:pic>
      <p:pic>
        <p:nvPicPr>
          <p:cNvPr id="13" name="Рисунок 12">
            <a:extLst>
              <a:ext uri="{FF2B5EF4-FFF2-40B4-BE49-F238E27FC236}">
                <a16:creationId xmlns="" xmlns:a16="http://schemas.microsoft.com/office/drawing/2014/main" id="{016F213F-FC8A-498F-9FDE-76E3DB4EDAE6}"/>
              </a:ext>
            </a:extLst>
          </p:cNvPr>
          <p:cNvPicPr>
            <a:picLocks noChangeAspect="1"/>
          </p:cNvPicPr>
          <p:nvPr/>
        </p:nvPicPr>
        <p:blipFill>
          <a:blip r:embed="rId5" cstate="print"/>
          <a:stretch>
            <a:fillRect/>
          </a:stretch>
        </p:blipFill>
        <p:spPr>
          <a:xfrm>
            <a:off x="7044921" y="1217836"/>
            <a:ext cx="2876810" cy="1986235"/>
          </a:xfrm>
          <a:prstGeom prst="rect">
            <a:avLst/>
          </a:prstGeom>
        </p:spPr>
      </p:pic>
      <p:sp>
        <p:nvSpPr>
          <p:cNvPr id="15" name="Прямоугольник 14">
            <a:extLst>
              <a:ext uri="{FF2B5EF4-FFF2-40B4-BE49-F238E27FC236}">
                <a16:creationId xmlns="" xmlns:a16="http://schemas.microsoft.com/office/drawing/2014/main" id="{BD30992E-2502-484B-BC9E-E40689EB62FF}"/>
              </a:ext>
            </a:extLst>
          </p:cNvPr>
          <p:cNvSpPr/>
          <p:nvPr/>
        </p:nvSpPr>
        <p:spPr>
          <a:xfrm>
            <a:off x="914655" y="3134237"/>
            <a:ext cx="3047938" cy="4247317"/>
          </a:xfrm>
          <a:prstGeom prst="rect">
            <a:avLst/>
          </a:prstGeom>
        </p:spPr>
        <p:txBody>
          <a:bodyPr wrap="square">
            <a:spAutoFit/>
          </a:bodyPr>
          <a:lstStyle/>
          <a:p>
            <a:pPr algn="ctr"/>
            <a:r>
              <a:rPr lang="ru-RU" sz="1800" b="1" dirty="0" smtClean="0"/>
              <a:t>3–10 </a:t>
            </a:r>
            <a:r>
              <a:rPr lang="ru-RU" sz="1800" b="1" dirty="0"/>
              <a:t>км от </a:t>
            </a:r>
            <a:r>
              <a:rPr lang="ru-RU" sz="1800" b="1" dirty="0" smtClean="0"/>
              <a:t>башни</a:t>
            </a:r>
          </a:p>
          <a:p>
            <a:pPr algn="just"/>
            <a:r>
              <a:rPr lang="ru-RU" sz="1800" dirty="0" smtClean="0"/>
              <a:t>Квартира </a:t>
            </a:r>
            <a:r>
              <a:rPr lang="ru-RU" sz="1800" dirty="0"/>
              <a:t>на верхнем этаже многоэтажки на небольшом расстоянии от телебашни. Используйте антенну без усилителя. Если башня видна из окна, сигнал можно принять даже на комнатную антенну. Если башня не видна из окна, установите наружную антенну на крыше и направьте в сторону башни. Или примените направленную комнатную антенну. </a:t>
            </a:r>
          </a:p>
        </p:txBody>
      </p:sp>
      <p:sp>
        <p:nvSpPr>
          <p:cNvPr id="16" name="Прямоугольник 15">
            <a:extLst>
              <a:ext uri="{FF2B5EF4-FFF2-40B4-BE49-F238E27FC236}">
                <a16:creationId xmlns="" xmlns:a16="http://schemas.microsoft.com/office/drawing/2014/main" id="{02D9B87B-2A32-484B-957B-FAC4CA41A221}"/>
              </a:ext>
            </a:extLst>
          </p:cNvPr>
          <p:cNvSpPr/>
          <p:nvPr/>
        </p:nvSpPr>
        <p:spPr>
          <a:xfrm>
            <a:off x="3962593" y="3134237"/>
            <a:ext cx="2952557" cy="2862322"/>
          </a:xfrm>
          <a:prstGeom prst="rect">
            <a:avLst/>
          </a:prstGeom>
        </p:spPr>
        <p:txBody>
          <a:bodyPr wrap="square">
            <a:spAutoFit/>
          </a:bodyPr>
          <a:lstStyle/>
          <a:p>
            <a:pPr algn="ctr"/>
            <a:r>
              <a:rPr lang="ru-RU" sz="1800" b="1" dirty="0"/>
              <a:t>10–30 км от башни</a:t>
            </a:r>
            <a:r>
              <a:rPr lang="ru-RU" sz="1800" dirty="0"/>
              <a:t> </a:t>
            </a:r>
          </a:p>
          <a:p>
            <a:pPr algn="just"/>
            <a:r>
              <a:rPr lang="ru-RU" sz="1800" dirty="0" smtClean="0"/>
              <a:t>Установите </a:t>
            </a:r>
            <a:r>
              <a:rPr lang="ru-RU" sz="1800" dirty="0"/>
              <a:t>на крыше наружную антенну с усилителем. Если Вы живете на последних этажах высокого дома и окна обращены в сторону башни, будет достаточно установить антенну за окном. </a:t>
            </a:r>
            <a:endParaRPr lang="ru-RU" sz="1800" dirty="0">
              <a:effectLst/>
            </a:endParaRPr>
          </a:p>
        </p:txBody>
      </p:sp>
      <p:sp>
        <p:nvSpPr>
          <p:cNvPr id="17" name="Прямоугольник 16">
            <a:extLst>
              <a:ext uri="{FF2B5EF4-FFF2-40B4-BE49-F238E27FC236}">
                <a16:creationId xmlns="" xmlns:a16="http://schemas.microsoft.com/office/drawing/2014/main" id="{A5E8A513-5DC8-4D79-8154-B5CE874AD10C}"/>
              </a:ext>
            </a:extLst>
          </p:cNvPr>
          <p:cNvSpPr/>
          <p:nvPr/>
        </p:nvSpPr>
        <p:spPr>
          <a:xfrm>
            <a:off x="7044922" y="3228977"/>
            <a:ext cx="2876810" cy="1477328"/>
          </a:xfrm>
          <a:prstGeom prst="rect">
            <a:avLst/>
          </a:prstGeom>
        </p:spPr>
        <p:txBody>
          <a:bodyPr wrap="square">
            <a:spAutoFit/>
          </a:bodyPr>
          <a:lstStyle/>
          <a:p>
            <a:pPr algn="ctr"/>
            <a:r>
              <a:rPr lang="ru-RU" sz="1800" b="1" dirty="0"/>
              <a:t>30–50 км от башни</a:t>
            </a:r>
            <a:r>
              <a:rPr lang="ru-RU" sz="1800" dirty="0"/>
              <a:t> </a:t>
            </a:r>
          </a:p>
          <a:p>
            <a:pPr algn="just"/>
            <a:r>
              <a:rPr lang="ru-RU" sz="1800" dirty="0" smtClean="0"/>
              <a:t>Нужна </a:t>
            </a:r>
            <a:r>
              <a:rPr lang="ru-RU" sz="1800" dirty="0"/>
              <a:t>наружная антенна с усилителем. Направьте ее в сторону ближайшей башни. </a:t>
            </a:r>
            <a:endParaRPr lang="ru-RU" sz="1800" dirty="0">
              <a:effectLst/>
            </a:endParaRPr>
          </a:p>
        </p:txBody>
      </p:sp>
    </p:spTree>
    <p:extLst>
      <p:ext uri="{BB962C8B-B14F-4D97-AF65-F5344CB8AC3E}">
        <p14:creationId xmlns:p14="http://schemas.microsoft.com/office/powerpoint/2010/main" xmlns="" val="293148164"/>
      </p:ext>
    </p:extLst>
  </p:cSld>
  <p:clrMapOvr>
    <a:masterClrMapping/>
  </p:clrMapOvr>
</p:sld>
</file>

<file path=ppt/theme/theme1.xml><?xml version="1.0" encoding="utf-8"?>
<a:theme xmlns:a="http://schemas.openxmlformats.org/drawingml/2006/main" name="Тема Office">
  <a:themeElements>
    <a:clrScheme name="Custom 8">
      <a:dk1>
        <a:srgbClr val="000000"/>
      </a:dk1>
      <a:lt1>
        <a:srgbClr val="FFFFFF"/>
      </a:lt1>
      <a:dk2>
        <a:srgbClr val="113F76"/>
      </a:dk2>
      <a:lt2>
        <a:srgbClr val="E7E6E6"/>
      </a:lt2>
      <a:accent1>
        <a:srgbClr val="113F76"/>
      </a:accent1>
      <a:accent2>
        <a:srgbClr val="FF0000"/>
      </a:accent2>
      <a:accent3>
        <a:srgbClr val="CBCBCB"/>
      </a:accent3>
      <a:accent4>
        <a:srgbClr val="E2725B"/>
      </a:accent4>
      <a:accent5>
        <a:srgbClr val="3DA88F"/>
      </a:accent5>
      <a:accent6>
        <a:srgbClr val="FEFFFF"/>
      </a:accent6>
      <a:hlink>
        <a:srgbClr val="870663"/>
      </a:hlink>
      <a:folHlink>
        <a:srgbClr val="15D49B"/>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 RTRS_4x3" id="{04423664-9A25-5147-A7F0-637823C1D9DE}" vid="{0C931D78-1E2B-C44D-BECD-7BF5CE715E0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907</TotalTime>
  <Words>1071</Words>
  <Application>Microsoft Office PowerPoint</Application>
  <PresentationFormat>Произвольный</PresentationFormat>
  <Paragraphs>80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ЦИФРОВОЕ ЭФИРНОЕ ТЕЛЕВИДЕНИЕ  http://смотрицифру.рф </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ЦИФРОВОЕ ЭФИРНОЕ ТЕЛЕВИДЕНИЕ</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  ЗАГЛАВНЫМИ БУКВАМИ</dc:title>
  <dc:creator>Пользователь Microsoft Office</dc:creator>
  <cp:lastModifiedBy>Пользователь</cp:lastModifiedBy>
  <cp:revision>103</cp:revision>
  <dcterms:created xsi:type="dcterms:W3CDTF">2018-07-11T10:55:26Z</dcterms:created>
  <dcterms:modified xsi:type="dcterms:W3CDTF">2018-12-05T05:58:37Z</dcterms:modified>
</cp:coreProperties>
</file>