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290" r:id="rId2"/>
    <p:sldId id="289" r:id="rId3"/>
    <p:sldId id="283" r:id="rId4"/>
    <p:sldId id="285" r:id="rId5"/>
    <p:sldId id="302" r:id="rId6"/>
    <p:sldId id="291" r:id="rId7"/>
    <p:sldId id="292" r:id="rId8"/>
    <p:sldId id="293" r:id="rId9"/>
    <p:sldId id="303" r:id="rId10"/>
    <p:sldId id="301" r:id="rId11"/>
    <p:sldId id="296" r:id="rId12"/>
    <p:sldId id="297" r:id="rId13"/>
    <p:sldId id="298" r:id="rId14"/>
    <p:sldId id="299" r:id="rId15"/>
    <p:sldId id="286" r:id="rId16"/>
    <p:sldId id="295" r:id="rId17"/>
    <p:sldId id="300" r:id="rId18"/>
    <p:sldId id="288" r:id="rId19"/>
    <p:sldId id="278" r:id="rId20"/>
    <p:sldId id="269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37065"/>
    <a:srgbClr val="0072BC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pPr/>
              <a:t>16.08.2018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pPr/>
              <a:t>16.08.2018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7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6773528"/>
              </p:ext>
            </p:extLst>
          </p:nvPr>
        </p:nvGraphicFramePr>
        <p:xfrm>
          <a:off x="395536" y="764705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«Высокотехнологичный»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581760"/>
            <a:ext cx="33843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оказание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финансовой поддержки Субъектам МСП, которые соответствуют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импортозамещения и (или) производящим экспортную продукцию и услуги, созданной АО «Корпорация «МСП» и иными институтами развития.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668" y="429309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242" y="4653136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742" y="4653136"/>
            <a:ext cx="3906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оборотные цели: от 10,1%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инвестиционные цели: от  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81" y="1556792"/>
            <a:ext cx="4058932" cy="25643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75807" y="428906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5807" y="4659727"/>
            <a:ext cx="639863" cy="625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23879" y="464910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480" y="537553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578" y="5735578"/>
            <a:ext cx="603089" cy="588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3076" y="5735578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84 месяца с даты заключения кредитного договора.</a:t>
            </a:r>
          </a:p>
        </p:txBody>
      </p:sp>
      <p:sp>
        <p:nvSpPr>
          <p:cNvPr id="17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быстрорастущих инновационных предприятий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512989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628800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5125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346792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7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39" y="5209420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532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303" y="3814281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1016" y="5171793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7764736"/>
              </p:ext>
            </p:extLst>
          </p:nvPr>
        </p:nvGraphicFramePr>
        <p:xfrm>
          <a:off x="251520" y="764704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71751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251520" y="116632"/>
            <a:ext cx="763284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4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5345921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04" y="495220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502420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31" y="5351029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148" y="5346191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9008" y="5313402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7"/>
          <a:stretch/>
        </p:blipFill>
        <p:spPr>
          <a:xfrm>
            <a:off x="266700" y="1431254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7906049"/>
              </p:ext>
            </p:extLst>
          </p:nvPr>
        </p:nvGraphicFramePr>
        <p:xfrm>
          <a:off x="251520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5936" y="1366317"/>
            <a:ext cx="4176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354138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249" y="3887746"/>
            <a:ext cx="639863" cy="62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16016" y="3935378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5"/>
          <p:cNvSpPr/>
          <p:nvPr/>
        </p:nvSpPr>
        <p:spPr>
          <a:xfrm>
            <a:off x="266700" y="116632"/>
            <a:ext cx="770730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4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512989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737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91" y="520701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3548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008" y="3743730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516938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6"/>
          <a:stretch/>
        </p:blipFill>
        <p:spPr>
          <a:xfrm>
            <a:off x="162191" y="1556792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4072736"/>
              </p:ext>
            </p:extLst>
          </p:nvPr>
        </p:nvGraphicFramePr>
        <p:xfrm>
          <a:off x="179512" y="692696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Freeform 5"/>
          <p:cNvSpPr/>
          <p:nvPr/>
        </p:nvSpPr>
        <p:spPr>
          <a:xfrm>
            <a:off x="162191" y="116632"/>
            <a:ext cx="786619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1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5057889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969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7472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73617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99" y="5146038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556" y="5058159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008" y="37460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2176" y="5108411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6"/>
          <a:stretch/>
        </p:blipFill>
        <p:spPr>
          <a:xfrm>
            <a:off x="95250" y="1484784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3979494"/>
              </p:ext>
            </p:extLst>
          </p:nvPr>
        </p:nvGraphicFramePr>
        <p:xfrm>
          <a:off x="107504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87775" y="371935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95250" y="116632"/>
            <a:ext cx="771711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9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6221866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593" y="6246884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7961089"/>
              </p:ext>
            </p:extLst>
          </p:nvPr>
        </p:nvGraphicFramePr>
        <p:xfrm>
          <a:off x="395536" y="764705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«Женское предпринимательство»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628800"/>
            <a:ext cx="33123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КРЕДИТОВАНИЯ:</a:t>
            </a: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и/или ремонт и/или модернизация основных средств (машин, оборудования, зданий, сооружений, помещений, земельных участков и т.д.).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другие платежи,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078" y="463582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629568" y="463582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76" y="4995861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142" y="4995861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7642" y="5015498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8,9%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37" y="6205374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62218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3921" y="6228234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351" y="6222660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628051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7829" y="1645777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594928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женщин-предпринимателей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150" y="4983560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546" y="338341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46" y="3583634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1600" y="3645024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3046147"/>
              </p:ext>
            </p:extLst>
          </p:nvPr>
        </p:nvGraphicFramePr>
        <p:xfrm>
          <a:off x="395535" y="83671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«Бизнес-Навигатор»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95536" y="32840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46769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2411760" y="467691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34" y="498615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334" y="498615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35959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3593321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1000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3132" y="498615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84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1700808"/>
            <a:ext cx="349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2441" y="500389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063099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1433" y="1700808"/>
            <a:ext cx="3994111" cy="2664296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>
            <a:off x="323528" y="116632"/>
            <a:ext cx="770485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пользователей Портала «Бизнес-навигатор МСП»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8704157"/>
              </p:ext>
            </p:extLst>
          </p:nvPr>
        </p:nvGraphicFramePr>
        <p:xfrm>
          <a:off x="395536" y="72127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3484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сельхозпредприятий в рамках программы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Министерства сельского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хозяйства Российской Федерации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01526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201526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162" y="240857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393863"/>
            <a:ext cx="632508" cy="603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708" y="2380818"/>
            <a:ext cx="202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краткосрочный кредит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1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740858"/>
            <a:ext cx="210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инвестиционный кредит – от 2 до 15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1392" y="24528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1% до 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1758424"/>
              </p:ext>
            </p:extLst>
          </p:nvPr>
        </p:nvGraphicFramePr>
        <p:xfrm>
          <a:off x="395536" y="325814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Минэкономразвития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6032" y="501317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505876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512873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052" y="554087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5518814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6140" y="5423887"/>
            <a:ext cx="211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Кредит на инвестиционные цели – до 10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5599396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6,5%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98330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 программе Министерства экономического развития Российской Федерации в соответствии с Постановление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30 декабря 2017 г. N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1706 «Об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утверждении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правил Предоставления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субсидий из федерального бюджета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российским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Кредитным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организациям на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возмещение недополученных ими доходов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кредитам, выданным субъектам малого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среднего предпринимательства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реализацию проектов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приоритетных отраслях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льготной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ставке».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6141" y="5765194"/>
            <a:ext cx="192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 на оборотные цели – до 3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1988840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420888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02803" y="238081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Сумма кредита не превышает установленную для субъекта РФ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6136" y="274085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Целевое использование предусмотрено Программой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98530" y="5058762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796136" y="5472976"/>
            <a:ext cx="236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умма кредита на инвестиционные цели – от 3 млн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млрд, на оборотные цели – от 3 млн до 100 млн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6187791"/>
            <a:ext cx="236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Деятельность субъекта МСП предусмотрена Программой в части приоритетных отраслей</a:t>
            </a:r>
          </a:p>
        </p:txBody>
      </p:sp>
      <p:sp>
        <p:nvSpPr>
          <p:cNvPr id="31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процентной ставки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5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6175236"/>
              </p:ext>
            </p:extLst>
          </p:nvPr>
        </p:nvGraphicFramePr>
        <p:xfrm>
          <a:off x="395536" y="76470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24970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73042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073041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073042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2433082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243308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43700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43308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433082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433082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329967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4092" y="587727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94000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0394622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«Серебряный бизнес»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1628800"/>
            <a:ext cx="7488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целям бизнес плана, сформированного Заемщиком на портале "Бизнес-навигатор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МСП".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4902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549020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549020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874" y="585024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590" y="5850247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802615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5024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585024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5850247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690" y="2176850"/>
            <a:ext cx="4687153" cy="31243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4068" y="2132856"/>
            <a:ext cx="298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Оказание финансовой поддержки Субъектам МСП – гражданам РФ в возрасте не менее 45 лет и не более 65 лет.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8941201"/>
              </p:ext>
            </p:extLst>
          </p:nvPr>
        </p:nvGraphicFramePr>
        <p:xfrm>
          <a:off x="395536" y="704750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54587"/>
            <a:ext cx="7848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algn="just"/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кооперативов,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а также членов сельскохозяйственных потребительских кооперативов – крестьянских (фермерских)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хозяйств.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1868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1868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18684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267872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2678724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56660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67872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678724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36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9069830"/>
              </p:ext>
            </p:extLst>
          </p:nvPr>
        </p:nvGraphicFramePr>
        <p:xfrm>
          <a:off x="395536" y="3501008"/>
          <a:ext cx="770485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254787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1000" i="1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i="1">
                <a:latin typeface="Arial" pitchFamily="34" charset="0"/>
                <a:cs typeface="Arial" pitchFamily="34" charset="0"/>
              </a:rPr>
              <a:t>субсидировании процентной ставки по программам Минсельхоза РФ процентная ставка составит от 1 до 5% годовых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6697" y="27106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31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7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8" y="1700808"/>
            <a:ext cx="2952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1 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6917" y="836712"/>
            <a:ext cx="4444030" cy="29523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30681" y="4797152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18" name="Freeform 5"/>
          <p:cNvSpPr/>
          <p:nvPr/>
        </p:nvSpPr>
        <p:spPr>
          <a:xfrm>
            <a:off x="395536" y="116632"/>
            <a:ext cx="771558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7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226359" y="378904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335" y="42017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(включительно)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0080" y="4077072"/>
            <a:ext cx="32063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9905487"/>
              </p:ext>
            </p:extLst>
          </p:nvPr>
        </p:nvGraphicFramePr>
        <p:xfrm>
          <a:off x="3688041" y="836712"/>
          <a:ext cx="441235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23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799" y="573325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1500460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</p:txBody>
      </p:sp>
      <p:sp>
        <p:nvSpPr>
          <p:cNvPr id="19" name="Freeform 5"/>
          <p:cNvSpPr/>
          <p:nvPr/>
        </p:nvSpPr>
        <p:spPr>
          <a:xfrm>
            <a:off x="365426" y="109861"/>
            <a:ext cx="766295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12178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226359" y="41217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335" y="45345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49244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60496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100 тыс. рублей и не более 1 кредита </a:t>
            </a:r>
            <a:r>
              <a:rPr lang="ru-RU" sz="1000">
                <a:latin typeface="Arial" pitchFamily="34" charset="0"/>
                <a:cs typeface="Arial" pitchFamily="34" charset="0"/>
              </a:rPr>
              <a:t>одному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заемщику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5710489"/>
              </p:ext>
            </p:extLst>
          </p:nvPr>
        </p:nvGraphicFramePr>
        <p:xfrm>
          <a:off x="399626" y="836712"/>
          <a:ext cx="7700767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0767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799" y="5919083"/>
            <a:ext cx="3825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Arial" pitchFamily="34" charset="0"/>
                <a:cs typeface="Arial" pitchFamily="34" charset="0"/>
              </a:rPr>
              <a:t>12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889537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на территории моногородов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сборов).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19" name="Freeform 5"/>
          <p:cNvSpPr/>
          <p:nvPr/>
        </p:nvSpPr>
        <p:spPr>
          <a:xfrm>
            <a:off x="365426" y="109861"/>
            <a:ext cx="766295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550" y="1590466"/>
            <a:ext cx="3816842" cy="23865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33105" y="4681908"/>
            <a:ext cx="1153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,6%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7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</TotalTime>
  <Words>2414</Words>
  <Application>Microsoft Office PowerPoint</Application>
  <PresentationFormat>Экран (4:3)</PresentationFormat>
  <Paragraphs>379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Пользователь</cp:lastModifiedBy>
  <cp:revision>177</cp:revision>
  <cp:lastPrinted>2017-11-27T08:27:26Z</cp:lastPrinted>
  <dcterms:created xsi:type="dcterms:W3CDTF">2017-08-03T13:00:25Z</dcterms:created>
  <dcterms:modified xsi:type="dcterms:W3CDTF">2018-08-16T07:03:25Z</dcterms:modified>
</cp:coreProperties>
</file>